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10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1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2.xml" ContentType="application/vnd.openxmlformats-officedocument.drawingml.chartshape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1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2.xml" ContentType="application/vnd.openxmlformats-officedocument.presentationml.tags+xml"/>
  <Override PartName="/ppt/notesSlides/notesSlide18.xml" ContentType="application/vnd.openxmlformats-officedocument.presentationml.notesSlide+xml"/>
  <Override PartName="/ppt/tags/tag3.xml" ContentType="application/vnd.openxmlformats-officedocument.presentationml.tags+xml"/>
  <Override PartName="/ppt/notesSlides/notesSlide1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tags/tag4.xml" ContentType="application/vnd.openxmlformats-officedocument.presentationml.tags+xml"/>
  <Override PartName="/ppt/notesSlides/notesSlide22.xml" ContentType="application/vnd.openxmlformats-officedocument.presentationml.notesSlide+xml"/>
  <Override PartName="/ppt/tags/tag5.xml" ContentType="application/vnd.openxmlformats-officedocument.presentationml.tags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8"/>
  </p:notesMasterIdLst>
  <p:sldIdLst>
    <p:sldId id="307" r:id="rId2"/>
    <p:sldId id="739" r:id="rId3"/>
    <p:sldId id="738" r:id="rId4"/>
    <p:sldId id="339" r:id="rId5"/>
    <p:sldId id="760" r:id="rId6"/>
    <p:sldId id="772" r:id="rId7"/>
    <p:sldId id="801" r:id="rId8"/>
    <p:sldId id="795" r:id="rId9"/>
    <p:sldId id="778" r:id="rId10"/>
    <p:sldId id="724" r:id="rId11"/>
    <p:sldId id="786" r:id="rId12"/>
    <p:sldId id="779" r:id="rId13"/>
    <p:sldId id="793" r:id="rId14"/>
    <p:sldId id="318" r:id="rId15"/>
    <p:sldId id="787" r:id="rId16"/>
    <p:sldId id="752" r:id="rId17"/>
    <p:sldId id="781" r:id="rId18"/>
    <p:sldId id="742" r:id="rId19"/>
    <p:sldId id="728" r:id="rId20"/>
    <p:sldId id="790" r:id="rId21"/>
    <p:sldId id="783" r:id="rId22"/>
    <p:sldId id="796" r:id="rId23"/>
    <p:sldId id="799" r:id="rId24"/>
    <p:sldId id="791" r:id="rId25"/>
    <p:sldId id="755" r:id="rId26"/>
    <p:sldId id="794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orich, Rehema (NYSPI)" initials="KR(" lastIdx="1" clrIdx="0">
    <p:extLst/>
  </p:cmAuthor>
  <p:cmAuthor id="2" name="Mellins, Claude (NYSPI)" initials="MC( [2]" lastIdx="1" clrIdx="1"/>
  <p:cmAuthor id="3" name="Mellins, Claude (NYSPI)" initials="MC( [2] [2]" lastIdx="1" clrIdx="2"/>
  <p:cmAuthor id="4" name="Abrams, Elaine J." initials="AEJ" lastIdx="11" clrIdx="3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99FF"/>
    <a:srgbClr val="0D22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49" autoAdjust="0"/>
    <p:restoredTop sz="88970" autoAdjust="0"/>
  </p:normalViewPr>
  <p:slideViewPr>
    <p:cSldViewPr snapToGrid="0" snapToObjects="1">
      <p:cViewPr varScale="1">
        <p:scale>
          <a:sx n="78" d="100"/>
          <a:sy n="78" d="100"/>
        </p:scale>
        <p:origin x="1589" y="4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1592576567086"/>
          <c:y val="0.16180374963119501"/>
          <c:w val="0.72971934157471496"/>
          <c:h val="0.6892934002585030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PHIV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nb-NO" sz="1800" b="1"/>
                      <a:t>25.0</a:t>
                    </a:r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F1DD-4D2E-8FAC-2C9CE396BE9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errBars>
            <c:errBarType val="both"/>
            <c:errValType val="cust"/>
            <c:noEndCap val="0"/>
            <c:plus>
              <c:numRef>
                <c:f>Sheet1!$B$13:$B$15</c:f>
                <c:numCache>
                  <c:formatCode>General</c:formatCode>
                  <c:ptCount val="3"/>
                  <c:pt idx="0">
                    <c:v>4.9000000000000004</c:v>
                  </c:pt>
                  <c:pt idx="1">
                    <c:v>3.4</c:v>
                  </c:pt>
                  <c:pt idx="2">
                    <c:v>5.3</c:v>
                  </c:pt>
                </c:numCache>
              </c:numRef>
            </c:plus>
            <c:minus>
              <c:numRef>
                <c:f>Sheet1!$B$18:$B$20</c:f>
                <c:numCache>
                  <c:formatCode>General</c:formatCode>
                  <c:ptCount val="3"/>
                  <c:pt idx="0">
                    <c:v>4</c:v>
                  </c:pt>
                  <c:pt idx="1">
                    <c:v>2.2000000000000002</c:v>
                  </c:pt>
                  <c:pt idx="2">
                    <c:v>4.5</c:v>
                  </c:pt>
                </c:numCache>
              </c:numRef>
            </c:minus>
            <c:spPr>
              <a:noFill/>
              <a:ln w="9525">
                <a:solidFill>
                  <a:schemeClr val="tx2">
                    <a:lumMod val="75000"/>
                    <a:lumOff val="25000"/>
                  </a:schemeClr>
                </a:solidFill>
                <a:round/>
              </a:ln>
              <a:effectLst/>
            </c:spPr>
          </c:errBars>
          <c:cat>
            <c:strRef>
              <c:f>Sheet1!$A$2</c:f>
              <c:strCache>
                <c:ptCount val="1"/>
                <c:pt idx="0">
                  <c:v>At Risk or Clinically Significant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1DD-4D2E-8FAC-2C9CE396BE9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HEU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hr-HR"/>
                      <a:t>38.0</a:t>
                    </a:r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F1DD-4D2E-8FAC-2C9CE396BE9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errBars>
            <c:errBarType val="both"/>
            <c:errValType val="cust"/>
            <c:noEndCap val="0"/>
            <c:plus>
              <c:numRef>
                <c:f>Sheet1!$C$13:$C$15</c:f>
                <c:numCache>
                  <c:formatCode>General</c:formatCode>
                  <c:ptCount val="3"/>
                  <c:pt idx="0">
                    <c:v>8.1</c:v>
                  </c:pt>
                  <c:pt idx="1">
                    <c:v>7.7</c:v>
                  </c:pt>
                  <c:pt idx="2">
                    <c:v>8.9</c:v>
                  </c:pt>
                </c:numCache>
              </c:numRef>
            </c:plus>
            <c:minus>
              <c:numRef>
                <c:f>Sheet1!$C$18:$C$20</c:f>
                <c:numCache>
                  <c:formatCode>General</c:formatCode>
                  <c:ptCount val="3"/>
                  <c:pt idx="0">
                    <c:v>6.4</c:v>
                  </c:pt>
                  <c:pt idx="1">
                    <c:v>5.5</c:v>
                  </c:pt>
                  <c:pt idx="2">
                    <c:v>8.1</c:v>
                  </c:pt>
                </c:numCache>
              </c:numRef>
            </c:minus>
            <c:spPr>
              <a:noFill/>
              <a:ln w="9525">
                <a:solidFill>
                  <a:schemeClr val="tx2">
                    <a:lumMod val="75000"/>
                    <a:lumOff val="25000"/>
                  </a:schemeClr>
                </a:solidFill>
                <a:round/>
              </a:ln>
              <a:effectLst/>
            </c:spPr>
          </c:errBars>
          <c:cat>
            <c:strRef>
              <c:f>Sheet1!$A$2</c:f>
              <c:strCache>
                <c:ptCount val="1"/>
                <c:pt idx="0">
                  <c:v>At Risk or Clinically Significant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1DD-4D2E-8FAC-2C9CE396BE9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1594015072"/>
        <c:axId val="1482615664"/>
      </c:barChart>
      <c:catAx>
        <c:axId val="15940150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482615664"/>
        <c:crosses val="autoZero"/>
        <c:auto val="1"/>
        <c:lblAlgn val="ctr"/>
        <c:lblOffset val="100"/>
        <c:noMultiLvlLbl val="0"/>
      </c:catAx>
      <c:valAx>
        <c:axId val="14826156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2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% of Children</a:t>
                </a:r>
              </a:p>
            </c:rich>
          </c:tx>
          <c:layout>
            <c:manualLayout>
              <c:xMode val="edge"/>
              <c:yMode val="edge"/>
              <c:x val="1.9140291297223701E-2"/>
              <c:y val="0.3229583611398280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1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pPr>
            <a:endParaRPr lang="en-US"/>
          </a:p>
        </c:txPr>
        <c:crossAx val="15940150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ayout>
        <c:manualLayout>
          <c:xMode val="edge"/>
          <c:yMode val="edge"/>
          <c:x val="0.162615471387341"/>
          <c:y val="1.6214213905250501E-2"/>
          <c:w val="0.66979534295521403"/>
          <c:h val="0.1355653773178160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PHIV (n=355)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5"/>
            <c:invertIfNegative val="0"/>
            <c:bubble3D val="0"/>
            <c:spPr>
              <a:solidFill>
                <a:schemeClr val="accent1"/>
              </a:solidFill>
              <a:ln w="381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FBFA-40DA-9BC2-6355E3A1E620}"/>
              </c:ext>
            </c:extLst>
          </c:dPt>
          <c:dLbls>
            <c:dLbl>
              <c:idx val="0"/>
              <c:layout>
                <c:manualLayout>
                  <c:x val="-2.9320990504616601E-3"/>
                  <c:y val="1.01194695007555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3646-4CD4-8B2E-9A3071DE5EE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Any disorder</c:v>
                </c:pt>
                <c:pt idx="1">
                  <c:v>ADHD</c:v>
                </c:pt>
                <c:pt idx="2">
                  <c:v>Mood Disorder</c:v>
                </c:pt>
                <c:pt idx="3">
                  <c:v>Anxiety Disorder</c:v>
                </c:pt>
                <c:pt idx="4">
                  <c:v>Behavior Disorder</c:v>
                </c:pt>
                <c:pt idx="5">
                  <c:v>Any MH treatment*</c:v>
                </c:pt>
              </c:strCache>
            </c:strRef>
          </c:cat>
          <c:val>
            <c:numRef>
              <c:f>Sheet1!$B$2:$B$7</c:f>
              <c:numCache>
                <c:formatCode>0%</c:formatCode>
                <c:ptCount val="6"/>
                <c:pt idx="0">
                  <c:v>0.31</c:v>
                </c:pt>
                <c:pt idx="1">
                  <c:v>0.21</c:v>
                </c:pt>
                <c:pt idx="2">
                  <c:v>0.12</c:v>
                </c:pt>
                <c:pt idx="3">
                  <c:v>0.04</c:v>
                </c:pt>
                <c:pt idx="4">
                  <c:v>0.03</c:v>
                </c:pt>
                <c:pt idx="5">
                  <c:v>0.67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C2F-4A29-9213-6BB3D0A2BEF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HEU (n=196)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7.3302476261541396E-3"/>
                  <c:y val="2.529867375188849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3646-4CD4-8B2E-9A3071DE5EE8}"/>
                </c:ext>
              </c:extLst>
            </c:dLbl>
            <c:dLbl>
              <c:idx val="1"/>
              <c:layout>
                <c:manualLayout>
                  <c:x val="1.02623466766157E-2"/>
                  <c:y val="1.011946950075559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1610673579340303E-2"/>
                      <c:h val="6.931836608017570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3646-4CD4-8B2E-9A3071DE5EE8}"/>
                </c:ext>
              </c:extLst>
            </c:dLbl>
            <c:dLbl>
              <c:idx val="2"/>
              <c:layout>
                <c:manualLayout>
                  <c:x val="1.02623466766158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3646-4CD4-8B2E-9A3071DE5EE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Any disorder</c:v>
                </c:pt>
                <c:pt idx="1">
                  <c:v>ADHD</c:v>
                </c:pt>
                <c:pt idx="2">
                  <c:v>Mood Disorder</c:v>
                </c:pt>
                <c:pt idx="3">
                  <c:v>Anxiety Disorder</c:v>
                </c:pt>
                <c:pt idx="4">
                  <c:v>Behavior Disorder</c:v>
                </c:pt>
                <c:pt idx="5">
                  <c:v>Any MH treatment*</c:v>
                </c:pt>
              </c:strCache>
            </c:strRef>
          </c:cat>
          <c:val>
            <c:numRef>
              <c:f>Sheet1!$C$2:$C$7</c:f>
              <c:numCache>
                <c:formatCode>0%</c:formatCode>
                <c:ptCount val="6"/>
                <c:pt idx="0">
                  <c:v>0.33</c:v>
                </c:pt>
                <c:pt idx="1">
                  <c:v>0.28000000000000003</c:v>
                </c:pt>
                <c:pt idx="2">
                  <c:v>0.08</c:v>
                </c:pt>
                <c:pt idx="3">
                  <c:v>0.06</c:v>
                </c:pt>
                <c:pt idx="4">
                  <c:v>0.05</c:v>
                </c:pt>
                <c:pt idx="5">
                  <c:v>0.51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C2F-4A29-9213-6BB3D0A2BEF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76160080"/>
        <c:axId val="1864611056"/>
      </c:barChart>
      <c:catAx>
        <c:axId val="13761600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864611056"/>
        <c:crosses val="autoZero"/>
        <c:auto val="1"/>
        <c:lblAlgn val="ctr"/>
        <c:lblOffset val="100"/>
        <c:noMultiLvlLbl val="0"/>
      </c:catAx>
      <c:valAx>
        <c:axId val="1864611056"/>
        <c:scaling>
          <c:orientation val="minMax"/>
          <c:max val="0.7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3761600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13112236365643"/>
          <c:y val="3.6700101080786897E-2"/>
          <c:w val="0.56042848998015105"/>
          <c:h val="7.363961470355119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CBCL </a:t>
            </a:r>
            <a:r>
              <a:rPr lang="en-US" sz="20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(T scores</a:t>
            </a:r>
            <a:r>
              <a:rPr lang="en-US" sz="2000" baseline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≥ 60)</a:t>
            </a:r>
            <a:endParaRPr lang="en-US" sz="2000" dirty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layout>
        <c:manualLayout>
          <c:xMode val="edge"/>
          <c:yMode val="edge"/>
          <c:x val="0.24974140251294599"/>
          <c:y val="4.4295664826743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sz="2000" b="0" i="0" u="none" strike="noStrike" kern="1200" spc="0" baseline="0">
              <a:solidFill>
                <a:prstClr val="black">
                  <a:lumMod val="65000"/>
                  <a:lumOff val="35000"/>
                </a:prst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5.3099234970486298E-2"/>
          <c:y val="0.238590852584045"/>
          <c:w val="0.92695880808215703"/>
          <c:h val="0.4732369162014630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PHIV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Internalizing behavior problems</c:v>
                </c:pt>
                <c:pt idx="1">
                  <c:v>Externalizing behavior problems</c:v>
                </c:pt>
                <c:pt idx="2">
                  <c:v>Depression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25.9</c:v>
                </c:pt>
                <c:pt idx="1">
                  <c:v>19.399999999999999</c:v>
                </c:pt>
                <c:pt idx="2">
                  <c:v>31.9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806-4C8B-9E80-9AA26F4FB2A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HEU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Internalizing behavior problems</c:v>
                </c:pt>
                <c:pt idx="1">
                  <c:v>Externalizing behavior problems</c:v>
                </c:pt>
                <c:pt idx="2">
                  <c:v>Depression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24.4</c:v>
                </c:pt>
                <c:pt idx="1">
                  <c:v>11.8</c:v>
                </c:pt>
                <c:pt idx="2">
                  <c:v>20.9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806-4C8B-9E80-9AA26F4FB2A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597902064"/>
        <c:axId val="1772637840"/>
      </c:barChart>
      <c:catAx>
        <c:axId val="15979020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772637840"/>
        <c:crosses val="autoZero"/>
        <c:auto val="1"/>
        <c:lblAlgn val="ctr"/>
        <c:lblOffset val="100"/>
        <c:noMultiLvlLbl val="0"/>
      </c:catAx>
      <c:valAx>
        <c:axId val="17726378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5979020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8215386856847999"/>
          <c:y val="0.925739295958661"/>
          <c:w val="0.22904768367094899"/>
          <c:h val="7.394782492025320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PHIV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-2.81737242544892E-17"/>
                  <c:y val="4.3475678524401203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9903-490E-84A7-AA9AE34AF723}"/>
                </c:ext>
              </c:extLst>
            </c:dLbl>
            <c:dLbl>
              <c:idx val="3"/>
              <c:layout>
                <c:manualLayout>
                  <c:x val="-2.4604999832186601E-4"/>
                  <c:y val="6.7855452106675099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9903-490E-84A7-AA9AE34AF723}"/>
                </c:ext>
              </c:extLst>
            </c:dLbl>
            <c:dLbl>
              <c:idx val="4"/>
              <c:layout>
                <c:manualLayout>
                  <c:x val="4.6102990450508597E-3"/>
                  <c:y val="1.2646406233518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9903-490E-84A7-AA9AE34AF723}"/>
                </c:ext>
              </c:extLst>
            </c:dLbl>
            <c:dLbl>
              <c:idx val="5"/>
              <c:layout>
                <c:manualLayout>
                  <c:x val="0"/>
                  <c:y val="1.0868919631100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9903-490E-84A7-AA9AE34AF723}"/>
                </c:ext>
              </c:extLst>
            </c:dLbl>
            <c:dLbl>
              <c:idx val="6"/>
              <c:layout>
                <c:manualLayout>
                  <c:x val="4.3642946629715296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0051-4547-A127-F61F3F4CC46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High School/GED</c:v>
                </c:pt>
                <c:pt idx="1">
                  <c:v>Some college</c:v>
                </c:pt>
                <c:pt idx="2">
                  <c:v>Working/in school</c:v>
                </c:pt>
                <c:pt idx="3">
                  <c:v>Stable housing</c:v>
                </c:pt>
                <c:pt idx="4">
                  <c:v>Ever in relationship</c:v>
                </c:pt>
                <c:pt idx="5">
                  <c:v>Current relationship</c:v>
                </c:pt>
                <c:pt idx="6">
                  <c:v>Paying rent</c:v>
                </c:pt>
              </c:strCache>
            </c:strRef>
          </c:cat>
          <c:val>
            <c:numRef>
              <c:f>Sheet1!$B$2:$B$8</c:f>
              <c:numCache>
                <c:formatCode>0%</c:formatCode>
                <c:ptCount val="7"/>
                <c:pt idx="0">
                  <c:v>0.68</c:v>
                </c:pt>
                <c:pt idx="1">
                  <c:v>0.16</c:v>
                </c:pt>
                <c:pt idx="2">
                  <c:v>0.57999999999999996</c:v>
                </c:pt>
                <c:pt idx="3">
                  <c:v>0.94</c:v>
                </c:pt>
                <c:pt idx="4">
                  <c:v>0.95</c:v>
                </c:pt>
                <c:pt idx="5">
                  <c:v>0.45</c:v>
                </c:pt>
                <c:pt idx="6">
                  <c:v>0.54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C01-4E6C-806B-3CF51BF8803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HEU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9.2205980901019398E-3"/>
                  <c:y val="8.6951357048802094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9903-490E-84A7-AA9AE34AF723}"/>
                </c:ext>
              </c:extLst>
            </c:dLbl>
            <c:dLbl>
              <c:idx val="1"/>
              <c:layout>
                <c:manualLayout>
                  <c:x val="6.14706539340129E-3"/>
                  <c:y val="1.304270355732039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9903-490E-84A7-AA9AE34AF723}"/>
                </c:ext>
              </c:extLst>
            </c:dLbl>
            <c:dLbl>
              <c:idx val="3"/>
              <c:layout>
                <c:manualLayout>
                  <c:x val="9.2205980901018305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9903-490E-84A7-AA9AE34AF723}"/>
                </c:ext>
              </c:extLst>
            </c:dLbl>
            <c:dLbl>
              <c:idx val="4"/>
              <c:layout>
                <c:manualLayout>
                  <c:x val="1.5367663483503101E-2"/>
                  <c:y val="1.0868919631100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9903-490E-84A7-AA9AE34AF723}"/>
                </c:ext>
              </c:extLst>
            </c:dLbl>
            <c:dLbl>
              <c:idx val="6"/>
              <c:layout>
                <c:manualLayout>
                  <c:x val="7.6838317417516197E-3"/>
                  <c:y val="-2.17378392622014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9903-490E-84A7-AA9AE34AF72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High School/GED</c:v>
                </c:pt>
                <c:pt idx="1">
                  <c:v>Some college</c:v>
                </c:pt>
                <c:pt idx="2">
                  <c:v>Working/in school</c:v>
                </c:pt>
                <c:pt idx="3">
                  <c:v>Stable housing</c:v>
                </c:pt>
                <c:pt idx="4">
                  <c:v>Ever in relationship</c:v>
                </c:pt>
                <c:pt idx="5">
                  <c:v>Current relationship</c:v>
                </c:pt>
                <c:pt idx="6">
                  <c:v>Paying rent</c:v>
                </c:pt>
              </c:strCache>
            </c:strRef>
          </c:cat>
          <c:val>
            <c:numRef>
              <c:f>Sheet1!$C$2:$C$8</c:f>
              <c:numCache>
                <c:formatCode>0%</c:formatCode>
                <c:ptCount val="7"/>
                <c:pt idx="0">
                  <c:v>0.65</c:v>
                </c:pt>
                <c:pt idx="1">
                  <c:v>0.25</c:v>
                </c:pt>
                <c:pt idx="2">
                  <c:v>0.68</c:v>
                </c:pt>
                <c:pt idx="3">
                  <c:v>0.99</c:v>
                </c:pt>
                <c:pt idx="4">
                  <c:v>0.92</c:v>
                </c:pt>
                <c:pt idx="5">
                  <c:v>0.54</c:v>
                </c:pt>
                <c:pt idx="6">
                  <c:v>0.26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C01-4E6C-806B-3CF51BF8803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772333136"/>
        <c:axId val="1710766672"/>
      </c:barChart>
      <c:catAx>
        <c:axId val="17723331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710766672"/>
        <c:crosses val="autoZero"/>
        <c:auto val="1"/>
        <c:lblAlgn val="ctr"/>
        <c:lblOffset val="100"/>
        <c:noMultiLvlLbl val="0"/>
      </c:catAx>
      <c:valAx>
        <c:axId val="1710766672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7723331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74735391825806696"/>
          <c:y val="1.28886558775094E-4"/>
          <c:w val="0.25129092614813198"/>
          <c:h val="6.880365788721340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3">
  <dgm:title val=""/>
  <dgm:desc val=""/>
  <dgm:catLst>
    <dgm:cat type="accent5" pri="11300"/>
  </dgm:catLst>
  <dgm:styleLbl name="node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shade val="80000"/>
      </a:schemeClr>
      <a:schemeClr val="accent5">
        <a:tint val="7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/>
    <dgm:txEffectClrLst/>
  </dgm:styleLbl>
  <dgm:styleLbl name="ln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9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8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925DA54-E459-4E52-957D-05CF5159C955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</dgm:pt>
    <dgm:pt modelId="{D5D65B86-CEE9-4A07-A683-A83247E61DDA}">
      <dgm:prSet phldrT="[Text]" custT="1"/>
      <dgm:spPr>
        <a:solidFill>
          <a:schemeClr val="accent1">
            <a:lumMod val="40000"/>
            <a:lumOff val="60000"/>
            <a:alpha val="50000"/>
          </a:schemeClr>
        </a:solidFill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en-US" sz="2000" b="1" dirty="0">
              <a:latin typeface="Arial" panose="020B0604020202020204" pitchFamily="34" charset="0"/>
              <a:cs typeface="Arial" panose="020B0604020202020204" pitchFamily="34" charset="0"/>
            </a:rPr>
            <a:t>Mental Health</a:t>
          </a:r>
        </a:p>
      </dgm:t>
    </dgm:pt>
    <dgm:pt modelId="{143FEFEE-26A2-40F0-9A11-A43EA1F211D6}" type="parTrans" cxnId="{47A3AD1C-A9C8-4810-A56F-03D2021A3B01}">
      <dgm:prSet/>
      <dgm:spPr/>
      <dgm:t>
        <a:bodyPr/>
        <a:lstStyle/>
        <a:p>
          <a:endParaRPr lang="en-US"/>
        </a:p>
      </dgm:t>
    </dgm:pt>
    <dgm:pt modelId="{453E0145-FD21-4592-8EB9-763359C3C46E}" type="sibTrans" cxnId="{47A3AD1C-A9C8-4810-A56F-03D2021A3B01}">
      <dgm:prSet/>
      <dgm:spPr/>
      <dgm:t>
        <a:bodyPr/>
        <a:lstStyle/>
        <a:p>
          <a:endParaRPr lang="en-US"/>
        </a:p>
      </dgm:t>
    </dgm:pt>
    <dgm:pt modelId="{C52BE9DF-ACF8-4893-8A2A-132342AB5353}" type="pres">
      <dgm:prSet presAssocID="{2925DA54-E459-4E52-957D-05CF5159C955}" presName="compositeShape" presStyleCnt="0">
        <dgm:presLayoutVars>
          <dgm:chMax val="7"/>
          <dgm:dir/>
          <dgm:resizeHandles val="exact"/>
        </dgm:presLayoutVars>
      </dgm:prSet>
      <dgm:spPr/>
    </dgm:pt>
    <dgm:pt modelId="{FB925E36-C894-402B-95A3-5E44FCDFC799}" type="pres">
      <dgm:prSet presAssocID="{D5D65B86-CEE9-4A07-A683-A83247E61DDA}" presName="circ1TxSh" presStyleLbl="vennNode1" presStyleIdx="0" presStyleCnt="1"/>
      <dgm:spPr/>
      <dgm:t>
        <a:bodyPr/>
        <a:lstStyle/>
        <a:p>
          <a:endParaRPr lang="en-US"/>
        </a:p>
      </dgm:t>
    </dgm:pt>
  </dgm:ptLst>
  <dgm:cxnLst>
    <dgm:cxn modelId="{128881E7-8548-44CF-B995-907732BDD635}" type="presOf" srcId="{2925DA54-E459-4E52-957D-05CF5159C955}" destId="{C52BE9DF-ACF8-4893-8A2A-132342AB5353}" srcOrd="0" destOrd="0" presId="urn:microsoft.com/office/officeart/2005/8/layout/venn1"/>
    <dgm:cxn modelId="{147828F6-9491-4486-9C77-EBBFE0AC6DBF}" type="presOf" srcId="{D5D65B86-CEE9-4A07-A683-A83247E61DDA}" destId="{FB925E36-C894-402B-95A3-5E44FCDFC799}" srcOrd="0" destOrd="0" presId="urn:microsoft.com/office/officeart/2005/8/layout/venn1"/>
    <dgm:cxn modelId="{47A3AD1C-A9C8-4810-A56F-03D2021A3B01}" srcId="{2925DA54-E459-4E52-957D-05CF5159C955}" destId="{D5D65B86-CEE9-4A07-A683-A83247E61DDA}" srcOrd="0" destOrd="0" parTransId="{143FEFEE-26A2-40F0-9A11-A43EA1F211D6}" sibTransId="{453E0145-FD21-4592-8EB9-763359C3C46E}"/>
    <dgm:cxn modelId="{93C39568-3184-426A-BC2C-EC9F85DCEFEB}" type="presParOf" srcId="{C52BE9DF-ACF8-4893-8A2A-132342AB5353}" destId="{FB925E36-C894-402B-95A3-5E44FCDFC799}" srcOrd="0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803F78C-895A-4441-B196-8AF014DA3DC2}" type="doc">
      <dgm:prSet loTypeId="urn:microsoft.com/office/officeart/2005/8/layout/pyramid1" loCatId="pyramid" qsTypeId="urn:microsoft.com/office/officeart/2005/8/quickstyle/simple1" qsCatId="simple" csTypeId="urn:microsoft.com/office/officeart/2005/8/colors/accent5_3" csCatId="accent5" phldr="1"/>
      <dgm:spPr/>
    </dgm:pt>
    <dgm:pt modelId="{93E9FE69-2979-4F79-80DE-5D78DCC05891}">
      <dgm:prSet phldrT="[Text]" custT="1"/>
      <dgm:spPr/>
      <dgm:t>
        <a:bodyPr/>
        <a:lstStyle/>
        <a:p>
          <a:endParaRPr lang="en-US" sz="16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endParaRPr lang="en-US" sz="16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Self-</a:t>
          </a:r>
          <a:br>
            <a: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Actualization</a:t>
          </a:r>
        </a:p>
      </dgm:t>
    </dgm:pt>
    <dgm:pt modelId="{8AF17676-0D34-4BF3-9DAA-F4D25FC3348B}" type="parTrans" cxnId="{CE0D0F58-9255-4D90-8AA3-53C5F2BA85CE}">
      <dgm:prSet/>
      <dgm:spPr/>
      <dgm:t>
        <a:bodyPr/>
        <a:lstStyle/>
        <a:p>
          <a:endParaRPr lang="en-US"/>
        </a:p>
      </dgm:t>
    </dgm:pt>
    <dgm:pt modelId="{3E679B12-F63E-4507-89CD-E0CBF2935EA8}" type="sibTrans" cxnId="{CE0D0F58-9255-4D90-8AA3-53C5F2BA85CE}">
      <dgm:prSet/>
      <dgm:spPr/>
      <dgm:t>
        <a:bodyPr/>
        <a:lstStyle/>
        <a:p>
          <a:endParaRPr lang="en-US"/>
        </a:p>
      </dgm:t>
    </dgm:pt>
    <dgm:pt modelId="{659317B2-2374-48DB-AAD8-AF44D6EC0953}">
      <dgm:prSet phldrT="[Text]" custT="1"/>
      <dgm:spPr/>
      <dgm:t>
        <a:bodyPr/>
        <a:lstStyle/>
        <a:p>
          <a:r>
            <a:rPr lang="en-U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Esteem</a:t>
          </a:r>
          <a:endParaRPr lang="en-US" sz="20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2F88E9A-488A-4B99-8210-02B1F88EA71C}" type="parTrans" cxnId="{A7C5831F-D7BB-4A90-AE7B-E138C36AA971}">
      <dgm:prSet/>
      <dgm:spPr/>
      <dgm:t>
        <a:bodyPr/>
        <a:lstStyle/>
        <a:p>
          <a:endParaRPr lang="en-US"/>
        </a:p>
      </dgm:t>
    </dgm:pt>
    <dgm:pt modelId="{1EE56DD6-A601-4010-950F-AAD9F5D84768}" type="sibTrans" cxnId="{A7C5831F-D7BB-4A90-AE7B-E138C36AA971}">
      <dgm:prSet/>
      <dgm:spPr/>
      <dgm:t>
        <a:bodyPr/>
        <a:lstStyle/>
        <a:p>
          <a:endParaRPr lang="en-US"/>
        </a:p>
      </dgm:t>
    </dgm:pt>
    <dgm:pt modelId="{EBBF3630-E0B1-4415-A122-18A3DEE643F3}">
      <dgm:prSet phldrT="[Text]" custT="1"/>
      <dgm:spPr/>
      <dgm:t>
        <a:bodyPr/>
        <a:lstStyle/>
        <a:p>
          <a:r>
            <a:rPr lang="en-U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Belonging</a:t>
          </a:r>
          <a:endParaRPr lang="en-US" sz="20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2C5F34E-593F-4E4F-908C-D2ED9C4C59A7}" type="parTrans" cxnId="{0D07B5FE-F09B-412F-BE14-01651D93604F}">
      <dgm:prSet/>
      <dgm:spPr/>
      <dgm:t>
        <a:bodyPr/>
        <a:lstStyle/>
        <a:p>
          <a:endParaRPr lang="en-US"/>
        </a:p>
      </dgm:t>
    </dgm:pt>
    <dgm:pt modelId="{7B8CDA62-0BA8-4AEC-8495-B9D123634C33}" type="sibTrans" cxnId="{0D07B5FE-F09B-412F-BE14-01651D93604F}">
      <dgm:prSet/>
      <dgm:spPr/>
      <dgm:t>
        <a:bodyPr/>
        <a:lstStyle/>
        <a:p>
          <a:endParaRPr lang="en-US"/>
        </a:p>
      </dgm:t>
    </dgm:pt>
    <dgm:pt modelId="{08C2BFFF-805A-42D5-B4FE-A7D9EB8CAC7C}">
      <dgm:prSet custT="1"/>
      <dgm:spPr/>
      <dgm:t>
        <a:bodyPr/>
        <a:lstStyle/>
        <a:p>
          <a:r>
            <a:rPr lang="en-U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Safety</a:t>
          </a:r>
        </a:p>
      </dgm:t>
    </dgm:pt>
    <dgm:pt modelId="{C0F88250-C848-4C21-93F9-A9FABE1D20CA}" type="parTrans" cxnId="{CCD3EC8B-6907-4430-BFB7-24E192D4E554}">
      <dgm:prSet/>
      <dgm:spPr/>
      <dgm:t>
        <a:bodyPr/>
        <a:lstStyle/>
        <a:p>
          <a:endParaRPr lang="en-US"/>
        </a:p>
      </dgm:t>
    </dgm:pt>
    <dgm:pt modelId="{326661DE-3656-451B-B5AA-D446B60965FA}" type="sibTrans" cxnId="{CCD3EC8B-6907-4430-BFB7-24E192D4E554}">
      <dgm:prSet/>
      <dgm:spPr/>
      <dgm:t>
        <a:bodyPr/>
        <a:lstStyle/>
        <a:p>
          <a:endParaRPr lang="en-US"/>
        </a:p>
      </dgm:t>
    </dgm:pt>
    <dgm:pt modelId="{E82E100A-30D8-4FDC-9A8C-9E4739504E1F}">
      <dgm:prSet custT="1"/>
      <dgm:spPr/>
      <dgm:t>
        <a:bodyPr/>
        <a:lstStyle/>
        <a:p>
          <a:r>
            <a:rPr lang="en-U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Physiological</a:t>
          </a:r>
        </a:p>
      </dgm:t>
    </dgm:pt>
    <dgm:pt modelId="{6020D341-1F5F-4925-80FC-52DC62C65EAE}" type="parTrans" cxnId="{E6047808-2DC3-472E-8FD5-39CAA84443EA}">
      <dgm:prSet/>
      <dgm:spPr/>
      <dgm:t>
        <a:bodyPr/>
        <a:lstStyle/>
        <a:p>
          <a:endParaRPr lang="en-US"/>
        </a:p>
      </dgm:t>
    </dgm:pt>
    <dgm:pt modelId="{C327B667-2D8A-4891-94DE-269C145352D6}" type="sibTrans" cxnId="{E6047808-2DC3-472E-8FD5-39CAA84443EA}">
      <dgm:prSet/>
      <dgm:spPr/>
      <dgm:t>
        <a:bodyPr/>
        <a:lstStyle/>
        <a:p>
          <a:endParaRPr lang="en-US"/>
        </a:p>
      </dgm:t>
    </dgm:pt>
    <dgm:pt modelId="{8ACE234B-D268-46DD-BBCE-FDDE68627DDF}" type="pres">
      <dgm:prSet presAssocID="{C803F78C-895A-4441-B196-8AF014DA3DC2}" presName="Name0" presStyleCnt="0">
        <dgm:presLayoutVars>
          <dgm:dir/>
          <dgm:animLvl val="lvl"/>
          <dgm:resizeHandles val="exact"/>
        </dgm:presLayoutVars>
      </dgm:prSet>
      <dgm:spPr/>
    </dgm:pt>
    <dgm:pt modelId="{4672199B-9B46-4762-B734-20000EA211DE}" type="pres">
      <dgm:prSet presAssocID="{93E9FE69-2979-4F79-80DE-5D78DCC05891}" presName="Name8" presStyleCnt="0"/>
      <dgm:spPr/>
    </dgm:pt>
    <dgm:pt modelId="{5A173C30-C428-43D6-B634-BC2963A6E853}" type="pres">
      <dgm:prSet presAssocID="{93E9FE69-2979-4F79-80DE-5D78DCC05891}" presName="level" presStyleLbl="node1" presStyleIdx="0" presStyleCnt="5" custScaleX="109386" custScaleY="20685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BA91836-B4C5-4C99-BD84-604439B1805A}" type="pres">
      <dgm:prSet presAssocID="{93E9FE69-2979-4F79-80DE-5D78DCC05891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531AC62-4731-44DD-A244-DEE05981E321}" type="pres">
      <dgm:prSet presAssocID="{659317B2-2374-48DB-AAD8-AF44D6EC0953}" presName="Name8" presStyleCnt="0"/>
      <dgm:spPr/>
    </dgm:pt>
    <dgm:pt modelId="{2B850D28-FC9E-450C-98B1-40513EE202C4}" type="pres">
      <dgm:prSet presAssocID="{659317B2-2374-48DB-AAD8-AF44D6EC0953}" presName="level" presStyleLbl="node1" presStyleIdx="1" presStyleCnt="5" custScaleX="10380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4A5C365-E667-4F7F-A342-CD4AD6841063}" type="pres">
      <dgm:prSet presAssocID="{659317B2-2374-48DB-AAD8-AF44D6EC0953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BDEFDD4-6E88-467F-A069-49AEEA5377A5}" type="pres">
      <dgm:prSet presAssocID="{EBBF3630-E0B1-4415-A122-18A3DEE643F3}" presName="Name8" presStyleCnt="0"/>
      <dgm:spPr/>
    </dgm:pt>
    <dgm:pt modelId="{DEF0021C-1EA3-4785-8223-F480DCDC85B8}" type="pres">
      <dgm:prSet presAssocID="{EBBF3630-E0B1-4415-A122-18A3DEE643F3}" presName="level" presStyleLbl="node1" presStyleIdx="2" presStyleCnt="5" custScaleX="10312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4AC1448-B26C-4C6C-98EC-0EBF6961BAA4}" type="pres">
      <dgm:prSet presAssocID="{EBBF3630-E0B1-4415-A122-18A3DEE643F3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F6118E6-B6D5-488F-90B0-5B45213BB5BB}" type="pres">
      <dgm:prSet presAssocID="{08C2BFFF-805A-42D5-B4FE-A7D9EB8CAC7C}" presName="Name8" presStyleCnt="0"/>
      <dgm:spPr/>
    </dgm:pt>
    <dgm:pt modelId="{0685DE1E-46AD-4B10-9BE9-D3EABECC7C83}" type="pres">
      <dgm:prSet presAssocID="{08C2BFFF-805A-42D5-B4FE-A7D9EB8CAC7C}" presName="level" presStyleLbl="node1" presStyleIdx="3" presStyleCnt="5" custScaleX="101837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3DE94D7-754A-49E1-972D-1C5175A5BE74}" type="pres">
      <dgm:prSet presAssocID="{08C2BFFF-805A-42D5-B4FE-A7D9EB8CAC7C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8A6DB9C-F742-4317-B705-4B865E48CF42}" type="pres">
      <dgm:prSet presAssocID="{E82E100A-30D8-4FDC-9A8C-9E4739504E1F}" presName="Name8" presStyleCnt="0"/>
      <dgm:spPr/>
    </dgm:pt>
    <dgm:pt modelId="{1967B010-BBFD-4404-9D97-AFA4474016BC}" type="pres">
      <dgm:prSet presAssocID="{E82E100A-30D8-4FDC-9A8C-9E4739504E1F}" presName="level" presStyleLbl="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0EFE6D6-6013-4522-AA50-F854F627681F}" type="pres">
      <dgm:prSet presAssocID="{E82E100A-30D8-4FDC-9A8C-9E4739504E1F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C2606D8-BC39-4BC9-9F5F-D72070F8BB4C}" type="presOf" srcId="{659317B2-2374-48DB-AAD8-AF44D6EC0953}" destId="{44A5C365-E667-4F7F-A342-CD4AD6841063}" srcOrd="1" destOrd="0" presId="urn:microsoft.com/office/officeart/2005/8/layout/pyramid1"/>
    <dgm:cxn modelId="{E6047808-2DC3-472E-8FD5-39CAA84443EA}" srcId="{C803F78C-895A-4441-B196-8AF014DA3DC2}" destId="{E82E100A-30D8-4FDC-9A8C-9E4739504E1F}" srcOrd="4" destOrd="0" parTransId="{6020D341-1F5F-4925-80FC-52DC62C65EAE}" sibTransId="{C327B667-2D8A-4891-94DE-269C145352D6}"/>
    <dgm:cxn modelId="{D3916471-7484-495C-B803-422748A6213C}" type="presOf" srcId="{C803F78C-895A-4441-B196-8AF014DA3DC2}" destId="{8ACE234B-D268-46DD-BBCE-FDDE68627DDF}" srcOrd="0" destOrd="0" presId="urn:microsoft.com/office/officeart/2005/8/layout/pyramid1"/>
    <dgm:cxn modelId="{CE0D0F58-9255-4D90-8AA3-53C5F2BA85CE}" srcId="{C803F78C-895A-4441-B196-8AF014DA3DC2}" destId="{93E9FE69-2979-4F79-80DE-5D78DCC05891}" srcOrd="0" destOrd="0" parTransId="{8AF17676-0D34-4BF3-9DAA-F4D25FC3348B}" sibTransId="{3E679B12-F63E-4507-89CD-E0CBF2935EA8}"/>
    <dgm:cxn modelId="{3ABC5771-114C-4A19-B0FD-AFF2D0C1463A}" type="presOf" srcId="{EBBF3630-E0B1-4415-A122-18A3DEE643F3}" destId="{84AC1448-B26C-4C6C-98EC-0EBF6961BAA4}" srcOrd="1" destOrd="0" presId="urn:microsoft.com/office/officeart/2005/8/layout/pyramid1"/>
    <dgm:cxn modelId="{57C985D6-684C-48B1-A99E-7072BAA92D8C}" type="presOf" srcId="{08C2BFFF-805A-42D5-B4FE-A7D9EB8CAC7C}" destId="{0685DE1E-46AD-4B10-9BE9-D3EABECC7C83}" srcOrd="0" destOrd="0" presId="urn:microsoft.com/office/officeart/2005/8/layout/pyramid1"/>
    <dgm:cxn modelId="{025D6ADF-69FA-4C76-A9BF-79635521A24A}" type="presOf" srcId="{EBBF3630-E0B1-4415-A122-18A3DEE643F3}" destId="{DEF0021C-1EA3-4785-8223-F480DCDC85B8}" srcOrd="0" destOrd="0" presId="urn:microsoft.com/office/officeart/2005/8/layout/pyramid1"/>
    <dgm:cxn modelId="{8B79FB26-E684-49A1-B8BE-7A8EF625F08F}" type="presOf" srcId="{93E9FE69-2979-4F79-80DE-5D78DCC05891}" destId="{CBA91836-B4C5-4C99-BD84-604439B1805A}" srcOrd="1" destOrd="0" presId="urn:microsoft.com/office/officeart/2005/8/layout/pyramid1"/>
    <dgm:cxn modelId="{0D07B5FE-F09B-412F-BE14-01651D93604F}" srcId="{C803F78C-895A-4441-B196-8AF014DA3DC2}" destId="{EBBF3630-E0B1-4415-A122-18A3DEE643F3}" srcOrd="2" destOrd="0" parTransId="{C2C5F34E-593F-4E4F-908C-D2ED9C4C59A7}" sibTransId="{7B8CDA62-0BA8-4AEC-8495-B9D123634C33}"/>
    <dgm:cxn modelId="{259960A6-5C0A-414A-A1B6-AF58A7D647FE}" type="presOf" srcId="{93E9FE69-2979-4F79-80DE-5D78DCC05891}" destId="{5A173C30-C428-43D6-B634-BC2963A6E853}" srcOrd="0" destOrd="0" presId="urn:microsoft.com/office/officeart/2005/8/layout/pyramid1"/>
    <dgm:cxn modelId="{A7C5831F-D7BB-4A90-AE7B-E138C36AA971}" srcId="{C803F78C-895A-4441-B196-8AF014DA3DC2}" destId="{659317B2-2374-48DB-AAD8-AF44D6EC0953}" srcOrd="1" destOrd="0" parTransId="{52F88E9A-488A-4B99-8210-02B1F88EA71C}" sibTransId="{1EE56DD6-A601-4010-950F-AAD9F5D84768}"/>
    <dgm:cxn modelId="{D5DE7FF8-63B2-417A-B5C1-BF2141BB604F}" type="presOf" srcId="{659317B2-2374-48DB-AAD8-AF44D6EC0953}" destId="{2B850D28-FC9E-450C-98B1-40513EE202C4}" srcOrd="0" destOrd="0" presId="urn:microsoft.com/office/officeart/2005/8/layout/pyramid1"/>
    <dgm:cxn modelId="{1DEED9B7-0D54-4AE6-ACEB-D7C86F568C5D}" type="presOf" srcId="{E82E100A-30D8-4FDC-9A8C-9E4739504E1F}" destId="{40EFE6D6-6013-4522-AA50-F854F627681F}" srcOrd="1" destOrd="0" presId="urn:microsoft.com/office/officeart/2005/8/layout/pyramid1"/>
    <dgm:cxn modelId="{CB5B4364-81C0-4F38-9126-F21A696ED98E}" type="presOf" srcId="{08C2BFFF-805A-42D5-B4FE-A7D9EB8CAC7C}" destId="{23DE94D7-754A-49E1-972D-1C5175A5BE74}" srcOrd="1" destOrd="0" presId="urn:microsoft.com/office/officeart/2005/8/layout/pyramid1"/>
    <dgm:cxn modelId="{CCD3EC8B-6907-4430-BFB7-24E192D4E554}" srcId="{C803F78C-895A-4441-B196-8AF014DA3DC2}" destId="{08C2BFFF-805A-42D5-B4FE-A7D9EB8CAC7C}" srcOrd="3" destOrd="0" parTransId="{C0F88250-C848-4C21-93F9-A9FABE1D20CA}" sibTransId="{326661DE-3656-451B-B5AA-D446B60965FA}"/>
    <dgm:cxn modelId="{2071D15C-508C-4F34-B2B4-A3E17983D2F6}" type="presOf" srcId="{E82E100A-30D8-4FDC-9A8C-9E4739504E1F}" destId="{1967B010-BBFD-4404-9D97-AFA4474016BC}" srcOrd="0" destOrd="0" presId="urn:microsoft.com/office/officeart/2005/8/layout/pyramid1"/>
    <dgm:cxn modelId="{AE7E34FD-07FF-4BFC-9034-0F33899EC521}" type="presParOf" srcId="{8ACE234B-D268-46DD-BBCE-FDDE68627DDF}" destId="{4672199B-9B46-4762-B734-20000EA211DE}" srcOrd="0" destOrd="0" presId="urn:microsoft.com/office/officeart/2005/8/layout/pyramid1"/>
    <dgm:cxn modelId="{BD0D8B2E-F1DB-41AF-BA9B-E53175111426}" type="presParOf" srcId="{4672199B-9B46-4762-B734-20000EA211DE}" destId="{5A173C30-C428-43D6-B634-BC2963A6E853}" srcOrd="0" destOrd="0" presId="urn:microsoft.com/office/officeart/2005/8/layout/pyramid1"/>
    <dgm:cxn modelId="{DF44D3CE-B2ED-4471-8E64-146372E6B50B}" type="presParOf" srcId="{4672199B-9B46-4762-B734-20000EA211DE}" destId="{CBA91836-B4C5-4C99-BD84-604439B1805A}" srcOrd="1" destOrd="0" presId="urn:microsoft.com/office/officeart/2005/8/layout/pyramid1"/>
    <dgm:cxn modelId="{FD9D16EC-D032-49DE-BDD2-A7259EF91256}" type="presParOf" srcId="{8ACE234B-D268-46DD-BBCE-FDDE68627DDF}" destId="{0531AC62-4731-44DD-A244-DEE05981E321}" srcOrd="1" destOrd="0" presId="urn:microsoft.com/office/officeart/2005/8/layout/pyramid1"/>
    <dgm:cxn modelId="{837D9184-6BFB-4E5C-9A1A-6C651917FE41}" type="presParOf" srcId="{0531AC62-4731-44DD-A244-DEE05981E321}" destId="{2B850D28-FC9E-450C-98B1-40513EE202C4}" srcOrd="0" destOrd="0" presId="urn:microsoft.com/office/officeart/2005/8/layout/pyramid1"/>
    <dgm:cxn modelId="{0B5F1D42-FBF2-4FF7-B170-FC691720605C}" type="presParOf" srcId="{0531AC62-4731-44DD-A244-DEE05981E321}" destId="{44A5C365-E667-4F7F-A342-CD4AD6841063}" srcOrd="1" destOrd="0" presId="urn:microsoft.com/office/officeart/2005/8/layout/pyramid1"/>
    <dgm:cxn modelId="{82D670BE-EA73-42E7-9C61-D25BC915E788}" type="presParOf" srcId="{8ACE234B-D268-46DD-BBCE-FDDE68627DDF}" destId="{BBDEFDD4-6E88-467F-A069-49AEEA5377A5}" srcOrd="2" destOrd="0" presId="urn:microsoft.com/office/officeart/2005/8/layout/pyramid1"/>
    <dgm:cxn modelId="{FF380AEA-B916-4E2C-AA50-D452B1A6D84D}" type="presParOf" srcId="{BBDEFDD4-6E88-467F-A069-49AEEA5377A5}" destId="{DEF0021C-1EA3-4785-8223-F480DCDC85B8}" srcOrd="0" destOrd="0" presId="urn:microsoft.com/office/officeart/2005/8/layout/pyramid1"/>
    <dgm:cxn modelId="{8783F1DF-A976-4755-A9B8-A0A9DB5449BD}" type="presParOf" srcId="{BBDEFDD4-6E88-467F-A069-49AEEA5377A5}" destId="{84AC1448-B26C-4C6C-98EC-0EBF6961BAA4}" srcOrd="1" destOrd="0" presId="urn:microsoft.com/office/officeart/2005/8/layout/pyramid1"/>
    <dgm:cxn modelId="{F353CC03-4F58-4D1C-AF85-951D55C40FA2}" type="presParOf" srcId="{8ACE234B-D268-46DD-BBCE-FDDE68627DDF}" destId="{7F6118E6-B6D5-488F-90B0-5B45213BB5BB}" srcOrd="3" destOrd="0" presId="urn:microsoft.com/office/officeart/2005/8/layout/pyramid1"/>
    <dgm:cxn modelId="{E3D6AC04-1E13-4EE1-81FA-183F73D3021C}" type="presParOf" srcId="{7F6118E6-B6D5-488F-90B0-5B45213BB5BB}" destId="{0685DE1E-46AD-4B10-9BE9-D3EABECC7C83}" srcOrd="0" destOrd="0" presId="urn:microsoft.com/office/officeart/2005/8/layout/pyramid1"/>
    <dgm:cxn modelId="{D2308DF9-8CC5-442E-9560-758AF6B51C10}" type="presParOf" srcId="{7F6118E6-B6D5-488F-90B0-5B45213BB5BB}" destId="{23DE94D7-754A-49E1-972D-1C5175A5BE74}" srcOrd="1" destOrd="0" presId="urn:microsoft.com/office/officeart/2005/8/layout/pyramid1"/>
    <dgm:cxn modelId="{43D417CB-E010-4286-B4E8-5D77875DFA92}" type="presParOf" srcId="{8ACE234B-D268-46DD-BBCE-FDDE68627DDF}" destId="{08A6DB9C-F742-4317-B705-4B865E48CF42}" srcOrd="4" destOrd="0" presId="urn:microsoft.com/office/officeart/2005/8/layout/pyramid1"/>
    <dgm:cxn modelId="{BB8F5569-33E8-4E59-9590-46FD486582A6}" type="presParOf" srcId="{08A6DB9C-F742-4317-B705-4B865E48CF42}" destId="{1967B010-BBFD-4404-9D97-AFA4474016BC}" srcOrd="0" destOrd="0" presId="urn:microsoft.com/office/officeart/2005/8/layout/pyramid1"/>
    <dgm:cxn modelId="{BF080D57-6C63-4D06-863E-D1FA97221208}" type="presParOf" srcId="{08A6DB9C-F742-4317-B705-4B865E48CF42}" destId="{40EFE6D6-6013-4522-AA50-F854F627681F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925E36-C894-402B-95A3-5E44FCDFC799}">
      <dsp:nvSpPr>
        <dsp:cNvPr id="0" name=""/>
        <dsp:cNvSpPr/>
      </dsp:nvSpPr>
      <dsp:spPr>
        <a:xfrm>
          <a:off x="45161" y="0"/>
          <a:ext cx="2673228" cy="2673228"/>
        </a:xfrm>
        <a:prstGeom prst="ellipse">
          <a:avLst/>
        </a:prstGeom>
        <a:solidFill>
          <a:schemeClr val="accent1">
            <a:lumMod val="40000"/>
            <a:lumOff val="60000"/>
            <a:alpha val="50000"/>
          </a:schemeClr>
        </a:solidFill>
        <a:ln w="12700" cap="flat" cmpd="sng" algn="ctr">
          <a:solidFill>
            <a:schemeClr val="accent1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>
              <a:latin typeface="Arial" panose="020B0604020202020204" pitchFamily="34" charset="0"/>
              <a:cs typeface="Arial" panose="020B0604020202020204" pitchFamily="34" charset="0"/>
            </a:rPr>
            <a:t>Mental Health</a:t>
          </a:r>
        </a:p>
      </dsp:txBody>
      <dsp:txXfrm>
        <a:off x="436646" y="391485"/>
        <a:ext cx="1890258" cy="189025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173C30-C428-43D6-B634-BC2963A6E853}">
      <dsp:nvSpPr>
        <dsp:cNvPr id="0" name=""/>
        <dsp:cNvSpPr/>
      </dsp:nvSpPr>
      <dsp:spPr>
        <a:xfrm>
          <a:off x="1494659" y="0"/>
          <a:ext cx="1777232" cy="1517695"/>
        </a:xfrm>
        <a:prstGeom prst="trapezoid">
          <a:avLst>
            <a:gd name="adj" fmla="val 53526"/>
          </a:avLst>
        </a:prstGeom>
        <a:solidFill>
          <a:schemeClr val="accent5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Self-</a:t>
          </a:r>
          <a:br>
            <a:rPr lang="en-US" sz="16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en-US" sz="16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Actualization</a:t>
          </a:r>
        </a:p>
      </dsp:txBody>
      <dsp:txXfrm>
        <a:off x="1494659" y="0"/>
        <a:ext cx="1777232" cy="1517695"/>
      </dsp:txXfrm>
    </dsp:sp>
    <dsp:sp modelId="{2B850D28-FC9E-450C-98B1-40513EE202C4}">
      <dsp:nvSpPr>
        <dsp:cNvPr id="0" name=""/>
        <dsp:cNvSpPr/>
      </dsp:nvSpPr>
      <dsp:spPr>
        <a:xfrm>
          <a:off x="1132351" y="1517695"/>
          <a:ext cx="2501848" cy="733707"/>
        </a:xfrm>
        <a:prstGeom prst="trapezoid">
          <a:avLst>
            <a:gd name="adj" fmla="val 53526"/>
          </a:avLst>
        </a:prstGeom>
        <a:solidFill>
          <a:schemeClr val="accent5">
            <a:shade val="80000"/>
            <a:hueOff val="87321"/>
            <a:satOff val="-1564"/>
            <a:lumOff val="664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Esteem</a:t>
          </a:r>
          <a:endParaRPr lang="en-US" sz="2000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570174" y="1517695"/>
        <a:ext cx="1626201" cy="733707"/>
      </dsp:txXfrm>
    </dsp:sp>
    <dsp:sp modelId="{DEF0021C-1EA3-4785-8223-F480DCDC85B8}">
      <dsp:nvSpPr>
        <dsp:cNvPr id="0" name=""/>
        <dsp:cNvSpPr/>
      </dsp:nvSpPr>
      <dsp:spPr>
        <a:xfrm>
          <a:off x="735538" y="2251402"/>
          <a:ext cx="3295474" cy="733707"/>
        </a:xfrm>
        <a:prstGeom prst="trapezoid">
          <a:avLst>
            <a:gd name="adj" fmla="val 53526"/>
          </a:avLst>
        </a:prstGeom>
        <a:solidFill>
          <a:schemeClr val="accent5">
            <a:shade val="80000"/>
            <a:hueOff val="174641"/>
            <a:satOff val="-3128"/>
            <a:lumOff val="1329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Belonging</a:t>
          </a:r>
          <a:endParaRPr lang="en-US" sz="2000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312246" y="2251402"/>
        <a:ext cx="2142058" cy="733707"/>
      </dsp:txXfrm>
    </dsp:sp>
    <dsp:sp modelId="{0685DE1E-46AD-4B10-9BE9-D3EABECC7C83}">
      <dsp:nvSpPr>
        <dsp:cNvPr id="0" name=""/>
        <dsp:cNvSpPr/>
      </dsp:nvSpPr>
      <dsp:spPr>
        <a:xfrm>
          <a:off x="356160" y="2985109"/>
          <a:ext cx="4054229" cy="733707"/>
        </a:xfrm>
        <a:prstGeom prst="trapezoid">
          <a:avLst>
            <a:gd name="adj" fmla="val 53526"/>
          </a:avLst>
        </a:prstGeom>
        <a:solidFill>
          <a:schemeClr val="accent5">
            <a:shade val="80000"/>
            <a:hueOff val="261962"/>
            <a:satOff val="-4692"/>
            <a:lumOff val="1993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Safety</a:t>
          </a:r>
        </a:p>
      </dsp:txBody>
      <dsp:txXfrm>
        <a:off x="1065650" y="2985109"/>
        <a:ext cx="2635249" cy="733707"/>
      </dsp:txXfrm>
    </dsp:sp>
    <dsp:sp modelId="{1967B010-BBFD-4404-9D97-AFA4474016BC}">
      <dsp:nvSpPr>
        <dsp:cNvPr id="0" name=""/>
        <dsp:cNvSpPr/>
      </dsp:nvSpPr>
      <dsp:spPr>
        <a:xfrm>
          <a:off x="0" y="3718816"/>
          <a:ext cx="4766551" cy="733707"/>
        </a:xfrm>
        <a:prstGeom prst="trapezoid">
          <a:avLst>
            <a:gd name="adj" fmla="val 53526"/>
          </a:avLst>
        </a:prstGeom>
        <a:solidFill>
          <a:schemeClr val="accent5">
            <a:shade val="80000"/>
            <a:hueOff val="349283"/>
            <a:satOff val="-6256"/>
            <a:lumOff val="2658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Physiological</a:t>
          </a:r>
        </a:p>
      </dsp:txBody>
      <dsp:txXfrm>
        <a:off x="834146" y="3718816"/>
        <a:ext cx="3098258" cy="73370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0</cdr:x>
      <cdr:y>0</cdr:y>
    </cdr:to>
    <cdr:sp macro="" textlink="">
      <cdr:nvSpPr>
        <cdr:cNvPr id="3" name="Straight Connector 2"/>
        <cdr:cNvSpPr/>
      </cdr:nvSpPr>
      <cdr:spPr>
        <a:xfrm xmlns:a="http://schemas.openxmlformats.org/drawingml/2006/main" flipV="1">
          <a:off x="0" y="0"/>
          <a:ext cx="0" cy="0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0.21248</cdr:x>
      <cdr:y>0.29577</cdr:y>
    </cdr:from>
    <cdr:to>
      <cdr:x>0.37437</cdr:x>
      <cdr:y>0.5662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1200150" y="1000125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0.38111</cdr:x>
      <cdr:y>0.24507</cdr:y>
    </cdr:from>
    <cdr:to>
      <cdr:x>0.543</cdr:x>
      <cdr:y>0.31549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2152650" y="828675"/>
          <a:ext cx="914400" cy="2381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</cdr:x>
      <cdr:y>0</cdr:y>
    </cdr:from>
    <cdr:to>
      <cdr:x>0</cdr:x>
      <cdr:y>0</cdr:y>
    </cdr:to>
    <cdr:sp macro="" textlink="">
      <cdr:nvSpPr>
        <cdr:cNvPr id="7" name="Straight Connector 6"/>
        <cdr:cNvSpPr/>
      </cdr:nvSpPr>
      <cdr:spPr>
        <a:xfrm xmlns:a="http://schemas.openxmlformats.org/drawingml/2006/main">
          <a:off x="0" y="0"/>
          <a:ext cx="0" cy="0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ysClr val="windowText" lastClr="000000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</cdr:x>
      <cdr:y>0</cdr:y>
    </cdr:from>
    <cdr:to>
      <cdr:x>0</cdr:x>
      <cdr:y>0</cdr:y>
    </cdr:to>
    <cdr:sp macro="" textlink="">
      <cdr:nvSpPr>
        <cdr:cNvPr id="11" name="Straight Connector 10"/>
        <cdr:cNvSpPr/>
      </cdr:nvSpPr>
      <cdr:spPr>
        <a:xfrm xmlns:a="http://schemas.openxmlformats.org/drawingml/2006/main">
          <a:off x="0" y="0"/>
          <a:ext cx="0" cy="0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ysClr val="windowText" lastClr="000000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0.31535</cdr:x>
      <cdr:y>0.28732</cdr:y>
    </cdr:from>
    <cdr:to>
      <cdr:x>0.31535</cdr:x>
      <cdr:y>0.28732</cdr:y>
    </cdr:to>
    <cdr:sp macro="" textlink="">
      <cdr:nvSpPr>
        <cdr:cNvPr id="14" name="Straight Connector 13"/>
        <cdr:cNvSpPr/>
      </cdr:nvSpPr>
      <cdr:spPr>
        <a:xfrm xmlns:a="http://schemas.openxmlformats.org/drawingml/2006/main">
          <a:off x="1781175" y="971550"/>
          <a:ext cx="0" cy="0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</cdr:x>
      <cdr:y>0</cdr:y>
    </cdr:from>
    <cdr:to>
      <cdr:x>0</cdr:x>
      <cdr:y>0</cdr:y>
    </cdr:to>
    <cdr:sp macro="" textlink="">
      <cdr:nvSpPr>
        <cdr:cNvPr id="15" name="Straight Connector 14"/>
        <cdr:cNvSpPr/>
      </cdr:nvSpPr>
      <cdr:spPr>
        <a:xfrm xmlns:a="http://schemas.openxmlformats.org/drawingml/2006/main">
          <a:off x="0" y="0"/>
          <a:ext cx="0" cy="0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</cdr:x>
      <cdr:y>0</cdr:y>
    </cdr:from>
    <cdr:to>
      <cdr:x>0</cdr:x>
      <cdr:y>0</cdr:y>
    </cdr:to>
    <cdr:sp macro="" textlink="">
      <cdr:nvSpPr>
        <cdr:cNvPr id="25" name="Straight Connector 24"/>
        <cdr:cNvSpPr/>
      </cdr:nvSpPr>
      <cdr:spPr>
        <a:xfrm xmlns:a="http://schemas.openxmlformats.org/drawingml/2006/main">
          <a:off x="0" y="0"/>
          <a:ext cx="0" cy="0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0.26575</cdr:x>
      <cdr:y>0.14277</cdr:y>
    </cdr:from>
    <cdr:to>
      <cdr:x>0.50343</cdr:x>
      <cdr:y>0.22279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334621" y="681830"/>
          <a:ext cx="2088107" cy="38213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0.29033</cdr:x>
      <cdr:y>0.09094</cdr:y>
    </cdr:from>
    <cdr:to>
      <cdr:x>0.48081</cdr:x>
      <cdr:y>0.17401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2550592" y="434291"/>
          <a:ext cx="1673403" cy="39670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(M</a:t>
          </a:r>
          <a:r>
            <a:rPr lang="en-US" sz="1800" baseline="-25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age</a:t>
          </a:r>
          <a:r>
            <a:rPr lang="en-US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=12 </a:t>
          </a:r>
          <a:r>
            <a:rPr lang="en-US" sz="18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yrs</a:t>
          </a:r>
          <a:r>
            <a:rPr lang="en-US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)</a:t>
          </a:r>
        </a:p>
      </cdr:txBody>
    </cdr:sp>
  </cdr:relSizeAnchor>
  <cdr:relSizeAnchor xmlns:cdr="http://schemas.openxmlformats.org/drawingml/2006/chartDrawing">
    <cdr:from>
      <cdr:x>0.55223</cdr:x>
      <cdr:y>0.09353</cdr:y>
    </cdr:from>
    <cdr:to>
      <cdr:x>0.73903</cdr:x>
      <cdr:y>0.1766</cdr:y>
    </cdr:to>
    <cdr:sp macro="" textlink="">
      <cdr:nvSpPr>
        <cdr:cNvPr id="12" name="TextBox 1"/>
        <cdr:cNvSpPr txBox="1"/>
      </cdr:nvSpPr>
      <cdr:spPr>
        <a:xfrm xmlns:a="http://schemas.openxmlformats.org/drawingml/2006/main">
          <a:off x="4851443" y="446647"/>
          <a:ext cx="1641072" cy="39670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(M</a:t>
          </a:r>
          <a:r>
            <a:rPr lang="en-US" sz="1800" baseline="-25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age</a:t>
          </a:r>
          <a:r>
            <a:rPr lang="en-US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=11 </a:t>
          </a:r>
          <a:r>
            <a:rPr lang="en-US" sz="18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yrs</a:t>
          </a:r>
          <a:r>
            <a:rPr lang="en-US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)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0.21872</cdr:x>
      <cdr:y>0.29509</cdr:y>
    </cdr:from>
    <cdr:to>
      <cdr:x>0.39879</cdr:x>
      <cdr:y>0.36519</cdr:y>
    </cdr:to>
    <cdr:sp macro="" textlink="">
      <cdr:nvSpPr>
        <cdr:cNvPr id="5" name="TextBox 6"/>
        <cdr:cNvSpPr txBox="1"/>
      </cdr:nvSpPr>
      <cdr:spPr>
        <a:xfrm xmlns:a="http://schemas.openxmlformats.org/drawingml/2006/main">
          <a:off x="1810765" y="1068872"/>
          <a:ext cx="1490804" cy="25392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24.4%</a:t>
          </a:r>
        </a:p>
      </cdr:txBody>
    </cdr:sp>
  </cdr:relSizeAnchor>
  <cdr:relSizeAnchor xmlns:cdr="http://schemas.openxmlformats.org/drawingml/2006/chartDrawing">
    <cdr:from>
      <cdr:x>0.43425</cdr:x>
      <cdr:y>0.35793</cdr:y>
    </cdr:from>
    <cdr:to>
      <cdr:x>0.61687</cdr:x>
      <cdr:y>0.42803</cdr:y>
    </cdr:to>
    <cdr:sp macro="" textlink="">
      <cdr:nvSpPr>
        <cdr:cNvPr id="6" name="TextBox 6"/>
        <cdr:cNvSpPr txBox="1"/>
      </cdr:nvSpPr>
      <cdr:spPr>
        <a:xfrm xmlns:a="http://schemas.openxmlformats.org/drawingml/2006/main">
          <a:off x="3731067" y="1728664"/>
          <a:ext cx="1569056" cy="33855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19.4%</a:t>
          </a:r>
        </a:p>
      </cdr:txBody>
    </cdr:sp>
  </cdr:relSizeAnchor>
  <cdr:relSizeAnchor xmlns:cdr="http://schemas.openxmlformats.org/drawingml/2006/chartDrawing">
    <cdr:from>
      <cdr:x>0.52319</cdr:x>
      <cdr:y>0.46495</cdr:y>
    </cdr:from>
    <cdr:to>
      <cdr:x>0.68693</cdr:x>
      <cdr:y>0.53505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4331545" y="1684163"/>
          <a:ext cx="1355608" cy="25391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11.8%</a:t>
          </a:r>
        </a:p>
      </cdr:txBody>
    </cdr:sp>
  </cdr:relSizeAnchor>
  <cdr:relSizeAnchor xmlns:cdr="http://schemas.openxmlformats.org/drawingml/2006/chartDrawing">
    <cdr:from>
      <cdr:x>0.66974</cdr:x>
      <cdr:y>0.05038</cdr:y>
    </cdr:from>
    <cdr:to>
      <cdr:x>1</cdr:x>
      <cdr:y>0.15147</cdr:y>
    </cdr:to>
    <cdr:sp macro="" textlink="">
      <cdr:nvSpPr>
        <cdr:cNvPr id="8" name="Text Box 4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5902331" y="199400"/>
          <a:ext cx="2910593" cy="40011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ffectLst xmlns:a="http://schemas.openxmlformats.org/drawingml/2006/main"/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cdr:spPr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2000" dirty="0">
              <a:latin typeface="Arial" panose="020B0604020202020204" pitchFamily="34" charset="0"/>
              <a:cs typeface="Arial" panose="020B0604020202020204" pitchFamily="34" charset="0"/>
            </a:rPr>
            <a:t>CDI ≥ 16 or CES-D ≥ 22</a:t>
          </a:r>
        </a:p>
      </cdr:txBody>
    </cdr:sp>
  </cdr:relSizeAnchor>
  <cdr:relSizeAnchor xmlns:cdr="http://schemas.openxmlformats.org/drawingml/2006/chartDrawing">
    <cdr:from>
      <cdr:x>0.73756</cdr:x>
      <cdr:y>0.20316</cdr:y>
    </cdr:from>
    <cdr:to>
      <cdr:x>0.85825</cdr:x>
      <cdr:y>0.27775</cdr:y>
    </cdr:to>
    <cdr:sp macro="" textlink="">
      <cdr:nvSpPr>
        <cdr:cNvPr id="9" name="TextBox 6"/>
        <cdr:cNvSpPr txBox="1"/>
      </cdr:nvSpPr>
      <cdr:spPr>
        <a:xfrm xmlns:a="http://schemas.openxmlformats.org/drawingml/2006/main">
          <a:off x="6106243" y="735898"/>
          <a:ext cx="999196" cy="27018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31.9%</a:t>
          </a:r>
        </a:p>
      </cdr:txBody>
    </cdr:sp>
  </cdr:relSizeAnchor>
  <cdr:relSizeAnchor xmlns:cdr="http://schemas.openxmlformats.org/drawingml/2006/chartDrawing">
    <cdr:from>
      <cdr:x>0.82879</cdr:x>
      <cdr:y>0.34059</cdr:y>
    </cdr:from>
    <cdr:to>
      <cdr:x>0.94948</cdr:x>
      <cdr:y>0.41518</cdr:y>
    </cdr:to>
    <cdr:sp macro="" textlink="">
      <cdr:nvSpPr>
        <cdr:cNvPr id="10" name="TextBox 6"/>
        <cdr:cNvSpPr txBox="1"/>
      </cdr:nvSpPr>
      <cdr:spPr>
        <a:xfrm xmlns:a="http://schemas.openxmlformats.org/drawingml/2006/main">
          <a:off x="6861539" y="1233715"/>
          <a:ext cx="999196" cy="270183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20.9%</a:t>
          </a:r>
        </a:p>
      </cdr:txBody>
    </cdr:sp>
  </cdr:relSizeAnchor>
  <cdr:relSizeAnchor xmlns:cdr="http://schemas.openxmlformats.org/drawingml/2006/chartDrawing">
    <cdr:from>
      <cdr:x>0.15102</cdr:x>
      <cdr:y>0.29962</cdr:y>
    </cdr:from>
    <cdr:to>
      <cdr:x>0.2752</cdr:x>
      <cdr:y>0.36443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112108" y="1085294"/>
          <a:ext cx="914400" cy="23477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0.12445</cdr:x>
      <cdr:y>0.28517</cdr:y>
    </cdr:from>
    <cdr:to>
      <cdr:x>0.22357</cdr:x>
      <cdr:y>0.37789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1030297" y="1032953"/>
          <a:ext cx="820669" cy="33585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25.9%</a:t>
          </a:r>
        </a:p>
        <a:p xmlns:a="http://schemas.openxmlformats.org/drawingml/2006/main">
          <a:endParaRPr lang="en-US" sz="11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C7A317-7D8B-DF45-94DF-9F7D14778976}" type="datetimeFigureOut">
              <a:rPr lang="en-US" smtClean="0"/>
              <a:t>7/21/2018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08323F-5F6E-2540-94FA-A7CB360ECB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5076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4C8082-B522-4DB6-AB3B-BC0E692F7741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085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Primarily medical chart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08323F-5F6E-2540-94FA-A7CB360ECBD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8612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08323F-5F6E-2540-94FA-A7CB360ECBD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6442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	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4C8082-B522-4DB6-AB3B-BC0E692F7741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4215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4C8082-B522-4DB6-AB3B-BC0E692F7741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7779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08323F-5F6E-2540-94FA-A7CB360ECBD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586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61963" indent="-461963">
              <a:spcAft>
                <a:spcPts val="600"/>
              </a:spcAft>
              <a:buClr>
                <a:srgbClr val="3F788F"/>
              </a:buClr>
              <a:buFont typeface="Wingdings 2" charset="0"/>
              <a:buChar char="¢"/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Better Family Functioning (caregiver-youth relationship, communication, and involvement; family social support)</a:t>
            </a:r>
          </a:p>
          <a:p>
            <a:pPr marL="461963" indent="-461963">
              <a:spcAft>
                <a:spcPts val="600"/>
              </a:spcAft>
              <a:buClr>
                <a:srgbClr val="3F788F"/>
              </a:buClr>
              <a:buFont typeface="Wingdings 2" charset="0"/>
              <a:buChar char="¢"/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Less Neighborhood Stress, Fewer major life events</a:t>
            </a:r>
          </a:p>
          <a:p>
            <a:pPr marL="461963" indent="-461963">
              <a:spcAft>
                <a:spcPts val="600"/>
              </a:spcAft>
              <a:buClr>
                <a:srgbClr val="3F788F"/>
              </a:buClr>
              <a:buFont typeface="Wingdings 2" charset="0"/>
              <a:buChar char="¢"/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Better Caregiver mental health and resources: </a:t>
            </a:r>
          </a:p>
          <a:p>
            <a:pPr marL="461963" indent="-461963">
              <a:spcAft>
                <a:spcPts val="600"/>
              </a:spcAft>
              <a:buClr>
                <a:srgbClr val="3F788F"/>
              </a:buClr>
              <a:buFont typeface="Wingdings 2" charset="0"/>
              <a:buChar char="¢"/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Better peer norms (with Substance use)</a:t>
            </a:r>
          </a:p>
          <a:p>
            <a:pPr marL="461963" indent="-461963">
              <a:spcAft>
                <a:spcPts val="600"/>
              </a:spcAft>
              <a:buClr>
                <a:srgbClr val="3F788F"/>
              </a:buClr>
              <a:buFont typeface="Wingdings 2" charset="0"/>
              <a:buChar char="¢"/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Higher future orientation</a:t>
            </a:r>
          </a:p>
          <a:p>
            <a:pPr marL="461963" indent="-461963">
              <a:spcAft>
                <a:spcPts val="600"/>
              </a:spcAft>
              <a:buClr>
                <a:srgbClr val="3F788F"/>
              </a:buClr>
              <a:buFont typeface="Wingdings 2" charset="0"/>
              <a:buChar char="¢"/>
            </a:pPr>
            <a:endParaRPr lang="en-US" sz="12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1963" indent="-461963">
              <a:spcAft>
                <a:spcPts val="600"/>
              </a:spcAft>
              <a:buClr>
                <a:srgbClr val="3F788F"/>
              </a:buClr>
              <a:buFont typeface="Wingdings 2" charset="0"/>
              <a:buChar char="¢"/>
            </a:pPr>
            <a:r>
              <a:rPr lang="en-US" sz="1200" b="1" u="sng" dirty="0">
                <a:latin typeface="Arial" panose="020B0604020202020204" pitchFamily="34" charset="0"/>
                <a:cs typeface="Arial" panose="020B0604020202020204" pitchFamily="34" charset="0"/>
              </a:rPr>
              <a:t>Better mental health (no disorders is associated with lower rates of sexual risk behavior,  fewer conduct problems</a:t>
            </a:r>
          </a:p>
          <a:p>
            <a:pPr marL="461963" indent="-461963">
              <a:spcAft>
                <a:spcPts val="600"/>
              </a:spcAft>
              <a:buClr>
                <a:srgbClr val="3F788F"/>
              </a:buClr>
              <a:buFont typeface="Wingdings 2" charset="0"/>
              <a:buChar char="¢"/>
            </a:pPr>
            <a:endParaRPr lang="en-US" sz="12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1963" indent="-461963">
              <a:spcAft>
                <a:spcPts val="600"/>
              </a:spcAft>
              <a:buClr>
                <a:srgbClr val="3F788F"/>
              </a:buClr>
              <a:buFont typeface="Wingdings 2" charset="0"/>
              <a:buChar char="¢"/>
            </a:pPr>
            <a:r>
              <a:rPr lang="en-US" sz="1200" b="1" u="sng" dirty="0">
                <a:latin typeface="Arial" panose="020B0604020202020204" pitchFamily="34" charset="0"/>
                <a:cs typeface="Arial" panose="020B0604020202020204" pitchFamily="34" charset="0"/>
              </a:rPr>
              <a:t>DATA SUGGEST opportunities for prevention and </a:t>
            </a:r>
            <a:r>
              <a:rPr lang="en-US" sz="12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muli</a:t>
            </a:r>
            <a:r>
              <a:rPr lang="en-US" sz="1200" b="1" u="sng" dirty="0">
                <a:latin typeface="Arial" panose="020B0604020202020204" pitchFamily="34" charset="0"/>
                <a:cs typeface="Arial" panose="020B0604020202020204" pitchFamily="34" charset="0"/>
              </a:rPr>
              <a:t>-system targets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08323F-5F6E-2540-94FA-A7CB360ECBD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9300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CDE920-0E37-4D08-9338-907E521D9181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483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Similarly, we have a wide array of Mental Health Screening Tools that are being used in clinical care as well as in research.  GET RID OF ANIMATION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3 TIMES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these have been validated in low- and middle-income countries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</a:t>
            </a:r>
            <a:r>
              <a:rPr lang="en-US" dirty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B7B1B0-3F98-6442-9B0B-FE6BDE4EBCC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5188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most certainly do have effective mental health treatments, including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5 TIMES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Psychopharmacological interventions, an array of Psychotherapies, Stress-reduction interventions, and harm-reduction and abstinence interventions for alcohol and other substance use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these are manualized and tailored across languages and cultures – thus, capable of being scaled up; and Technology is being used as part of that scale-up	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</a:t>
            </a:r>
            <a:r>
              <a:rPr lang="en-US" sz="5400" dirty="0">
                <a:effectLst/>
              </a:rPr>
              <a:t> 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CDE920-0E37-4D08-9338-907E521D9181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9910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THE ANIMATION IS OFF_ Maslow should come in with</a:t>
            </a:r>
            <a:r>
              <a:rPr lang="en-US" baseline="0" dirty="0"/>
              <a:t> first second bullet</a:t>
            </a:r>
          </a:p>
          <a:p>
            <a:endParaRPr lang="en-US" baseline="0" dirty="0"/>
          </a:p>
          <a:p>
            <a:r>
              <a:rPr lang="en-US" baseline="0" dirty="0"/>
              <a:t>Picture of silos maybe after second bullet?</a:t>
            </a:r>
          </a:p>
          <a:p>
            <a:endParaRPr lang="en-US" baseline="0" dirty="0"/>
          </a:p>
          <a:p>
            <a:r>
              <a:rPr lang="en-US" baseline="0" dirty="0"/>
              <a:t>One pill vs multiple pills for third?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We have a lot of knowledge from HIV- like integrated care, </a:t>
            </a:r>
            <a:r>
              <a:rPr lang="en-US" dirty="0" err="1"/>
              <a:t>mulstidisciklpiinary</a:t>
            </a:r>
            <a:r>
              <a:rPr lang="en-US" dirty="0"/>
              <a:t> care,</a:t>
            </a:r>
          </a:p>
          <a:p>
            <a:endParaRPr lang="en-US" dirty="0"/>
          </a:p>
          <a:p>
            <a:r>
              <a:rPr lang="en-US" dirty="0"/>
              <a:t>Cautionary note- going to take more than 3 sessions- there is</a:t>
            </a:r>
            <a:r>
              <a:rPr lang="en-US" baseline="0" dirty="0"/>
              <a:t> not one magic pill- lets not fool ourselves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CDE920-0E37-4D08-9338-907E521D9181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9227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B7B1B0-3F98-6442-9B0B-FE6BDE4EBCC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19743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08323F-5F6E-2540-94FA-A7CB360ECBD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42370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Data also indicate- that there are substantive</a:t>
            </a:r>
            <a:r>
              <a:rPr lang="en-US" baseline="0" dirty="0"/>
              <a:t> mental health needs</a:t>
            </a:r>
          </a:p>
          <a:p>
            <a:r>
              <a:rPr lang="en-US" baseline="0" dirty="0"/>
              <a:t>But there are Global treatment disparities</a:t>
            </a:r>
            <a:endParaRPr lang="en-US" dirty="0"/>
          </a:p>
          <a:p>
            <a:r>
              <a:rPr lang="en-US" dirty="0"/>
              <a:t>Children and adolescents= approximately 1/3 of the world’s population</a:t>
            </a:r>
          </a:p>
          <a:p>
            <a:r>
              <a:rPr lang="en-US" dirty="0"/>
              <a:t>90% live in Low-income and middle-income countries</a:t>
            </a:r>
          </a:p>
          <a:p>
            <a:r>
              <a:rPr lang="en-US" dirty="0"/>
              <a:t>While evidence based interventions have been developed and tested in high income countries,  limited work where the majority of children live- only 10%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0655A4-5299-4578-BD5F-978AFDD8041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2520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THIS may be more of a picture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Fix BULLETS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CDE920-0E37-4D08-9338-907E521D9181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59251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Feels</a:t>
            </a:r>
            <a:r>
              <a:rPr lang="en-US" baseline="0" dirty="0"/>
              <a:t> like a big wall to climb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CDE920-0E37-4D08-9338-907E521D9181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04095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CDE920-0E37-4D08-9338-907E521D9181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8185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HEU youth as we have heard are at risk for Mental health often because of a confluence of factors that are also associated with risks in HIV-infected populations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08323F-5F6E-2540-94FA-A7CB360ECBD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6400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Will present data from 3 cohort studies – NY, US, Thailand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CDE920-0E37-4D08-9338-907E521D9181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6489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CDE920-0E37-4D08-9338-907E521D9181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0756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Fix- Red so not across PHEU</a:t>
            </a:r>
          </a:p>
          <a:p>
            <a:r>
              <a:rPr lang="en-US" dirty="0" smtClean="0"/>
              <a:t>Make PHEU HEU</a:t>
            </a:r>
          </a:p>
          <a:p>
            <a:endParaRPr lang="en-US" dirty="0" smtClean="0"/>
          </a:p>
          <a:p>
            <a:r>
              <a:rPr lang="en-US" dirty="0" smtClean="0"/>
              <a:t>Make PHIV+. PHIV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08323F-5F6E-2540-94FA-A7CB360ECBD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2813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ANNIMATION</a:t>
            </a:r>
            <a:r>
              <a:rPr lang="en-US" baseline="0" dirty="0"/>
              <a:t> STILL OFF_. </a:t>
            </a:r>
          </a:p>
          <a:p>
            <a:endParaRPr lang="en-US" baseline="0" dirty="0"/>
          </a:p>
          <a:p>
            <a:r>
              <a:rPr lang="en-US" baseline="0" dirty="0"/>
              <a:t>Order should be</a:t>
            </a:r>
          </a:p>
          <a:p>
            <a:endParaRPr lang="en-US" baseline="0" dirty="0"/>
          </a:p>
          <a:p>
            <a:r>
              <a:rPr lang="en-US" baseline="0" dirty="0"/>
              <a:t>Any disorder than psych, than mood, than anxiety, than behavior,  than SUD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08323F-5F6E-2540-94FA-A7CB360ECBD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328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08323F-5F6E-2540-94FA-A7CB360ECBD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5883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BIGGER FONT- JUST SHOW LAST COLUMN</a:t>
            </a:r>
          </a:p>
          <a:p>
            <a:endParaRPr lang="en-US" dirty="0"/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MHP were higher among PHEU (38%) than among PHIV (25%) youth, p&lt;0.01.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MH Problems across all domains- depression, anxiety, hyperactivity depression attention, aggression,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Overall MHP for entire cohort: 29%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08323F-5F6E-2540-94FA-A7CB360ECBD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7551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AE3DD-2B74-D145-B774-464D71CE8BDD}" type="datetimeFigureOut">
              <a:rPr lang="en-US" smtClean="0"/>
              <a:t>7/21/2018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4933-EF8A-B04A-AD9C-95C6CE4723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674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AE3DD-2B74-D145-B774-464D71CE8BDD}" type="datetimeFigureOut">
              <a:rPr lang="en-US" smtClean="0"/>
              <a:t>7/21/2018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4933-EF8A-B04A-AD9C-95C6CE4723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4208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AE3DD-2B74-D145-B774-464D71CE8BDD}" type="datetimeFigureOut">
              <a:rPr lang="en-US" smtClean="0"/>
              <a:t>7/21/2018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4933-EF8A-B04A-AD9C-95C6CE4723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6304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AE3DD-2B74-D145-B774-464D71CE8BDD}" type="datetimeFigureOut">
              <a:rPr lang="en-US" smtClean="0"/>
              <a:t>7/21/2018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4933-EF8A-B04A-AD9C-95C6CE4723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1043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AE3DD-2B74-D145-B774-464D71CE8BDD}" type="datetimeFigureOut">
              <a:rPr lang="en-US" smtClean="0"/>
              <a:t>7/21/2018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4933-EF8A-B04A-AD9C-95C6CE4723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8602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AE3DD-2B74-D145-B774-464D71CE8BDD}" type="datetimeFigureOut">
              <a:rPr lang="en-US" smtClean="0"/>
              <a:t>7/21/2018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4933-EF8A-B04A-AD9C-95C6CE4723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4173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AE3DD-2B74-D145-B774-464D71CE8BDD}" type="datetimeFigureOut">
              <a:rPr lang="en-US" smtClean="0"/>
              <a:t>7/21/2018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4933-EF8A-B04A-AD9C-95C6CE4723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3295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AE3DD-2B74-D145-B774-464D71CE8BDD}" type="datetimeFigureOut">
              <a:rPr lang="en-US" smtClean="0"/>
              <a:t>7/21/2018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4933-EF8A-B04A-AD9C-95C6CE4723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004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AE3DD-2B74-D145-B774-464D71CE8BDD}" type="datetimeFigureOut">
              <a:rPr lang="en-US" smtClean="0"/>
              <a:t>7/21/2018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4933-EF8A-B04A-AD9C-95C6CE4723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7852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Font typeface="Times New Roman" panose="02020603050405020304" pitchFamily="18" charset="0"/>
              <a:buChar char="−"/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AE3DD-2B74-D145-B774-464D71CE8BDD}" type="datetimeFigureOut">
              <a:rPr lang="en-US" smtClean="0"/>
              <a:t>7/21/2018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4933-EF8A-B04A-AD9C-95C6CE4723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8242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AE3DD-2B74-D145-B774-464D71CE8BDD}" type="datetimeFigureOut">
              <a:rPr lang="en-US" smtClean="0"/>
              <a:t>7/21/2018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4933-EF8A-B04A-AD9C-95C6CE4723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5946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7AE3DD-2B74-D145-B774-464D71CE8BDD}" type="datetimeFigureOut">
              <a:rPr lang="en-US" smtClean="0"/>
              <a:t>7/21/2018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824933-EF8A-B04A-AD9C-95C6CE4723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653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19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10" Type="http://schemas.openxmlformats.org/officeDocument/2006/relationships/image" Target="../media/image22.jpeg"/><Relationship Id="rId4" Type="http://schemas.openxmlformats.org/officeDocument/2006/relationships/image" Target="../media/image16.jpeg"/><Relationship Id="rId9" Type="http://schemas.openxmlformats.org/officeDocument/2006/relationships/image" Target="../media/image21.jp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notesSlide" Target="../notesSlides/notesSlide19.xml"/><Relationship Id="rId7" Type="http://schemas.openxmlformats.org/officeDocument/2006/relationships/diagramColors" Target="../diagrams/colors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24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9" name="Rectangle 101"/>
          <p:cNvSpPr>
            <a:spLocks noChangeArrowheads="1"/>
          </p:cNvSpPr>
          <p:nvPr/>
        </p:nvSpPr>
        <p:spPr bwMode="auto">
          <a:xfrm>
            <a:off x="1" y="0"/>
            <a:ext cx="9144000" cy="6003986"/>
          </a:xfrm>
          <a:prstGeom prst="rect">
            <a:avLst/>
          </a:prstGeom>
          <a:gradFill rotWithShape="1">
            <a:gsLst>
              <a:gs pos="0">
                <a:srgbClr val="41788F"/>
              </a:gs>
              <a:gs pos="100000">
                <a:srgbClr val="296699">
                  <a:gamma/>
                  <a:shade val="0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wrap="none" lIns="26085" tIns="13043" rIns="26085" bIns="13043" anchor="ctr"/>
          <a:lstStyle/>
          <a:p>
            <a:pPr defTabSz="260747"/>
            <a:endParaRPr lang="en-US" sz="675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9114" y="102097"/>
            <a:ext cx="7977186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About Time: Understanding the Mental Health Needs of Uninfected Youth with Perinatal HIV Exposure</a:t>
            </a:r>
          </a:p>
        </p:txBody>
      </p:sp>
      <p:sp>
        <p:nvSpPr>
          <p:cNvPr id="6" name="Rectangle 5"/>
          <p:cNvSpPr/>
          <p:nvPr/>
        </p:nvSpPr>
        <p:spPr>
          <a:xfrm>
            <a:off x="1187213" y="3513631"/>
            <a:ext cx="68927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Claude Ann Mellins, PhD</a:t>
            </a:r>
            <a:endParaRPr lang="en-US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229733" y="4532343"/>
            <a:ext cx="8807669" cy="1485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4</a:t>
            </a:r>
            <a:r>
              <a:rPr lang="en-US" baseline="30000" dirty="0">
                <a:solidFill>
                  <a:schemeClr val="bg1"/>
                </a:solidFill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th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 HIV-exposed, uninfected (HEU) Child and Adolescent Workshop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22 July 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Pre-conference Workshop, 22nd International AIDS 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Conference</a:t>
            </a:r>
            <a:b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Amsterdam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, The Netherlands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conflicts of interest to report</a:t>
            </a:r>
          </a:p>
        </p:txBody>
      </p:sp>
      <p:pic>
        <p:nvPicPr>
          <p:cNvPr id="8" name="Picture 7" descr="HIVClogonew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2208" y="6372003"/>
            <a:ext cx="2582723" cy="312725"/>
          </a:xfrm>
          <a:prstGeom prst="rect">
            <a:avLst/>
          </a:prstGeom>
        </p:spPr>
      </p:pic>
      <p:pic>
        <p:nvPicPr>
          <p:cNvPr id="9" name="Picture 8" descr="&lt;strong&gt;Clipart&lt;/strong&gt; - Community circle"/>
          <p:cNvPicPr>
            <a:picLocks noChangeAspect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674169" y="1543022"/>
            <a:ext cx="1733040" cy="173304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83309" y="4028475"/>
            <a:ext cx="6300515" cy="779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HIV Center for Clinical and Behavioral Studies</a:t>
            </a:r>
          </a:p>
          <a:p>
            <a:pPr algn="ctr"/>
            <a:r>
              <a:rPr lang="en-US" sz="20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York State Psychiatric Institute and Columbia University Medical Center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9257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" y="0"/>
            <a:ext cx="9144000" cy="878681"/>
          </a:xfrm>
          <a:prstGeom prst="rect">
            <a:avLst/>
          </a:prstGeom>
          <a:gradFill rotWithShape="1">
            <a:gsLst>
              <a:gs pos="0">
                <a:srgbClr val="3F788F"/>
              </a:gs>
              <a:gs pos="100000">
                <a:srgbClr val="296699">
                  <a:gamma/>
                  <a:shade val="0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wrap="none" lIns="26085" tIns="13043" rIns="26085" bIns="13043" anchor="ctr"/>
          <a:lstStyle/>
          <a:p>
            <a:pPr algn="ctr" defTabSz="260747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Rates of Mental Health Problems (MHP) </a:t>
            </a:r>
          </a:p>
          <a:p>
            <a:pPr algn="ctr" defTabSz="260747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PHIV vs HEU Adolescents(ages 7-16) </a:t>
            </a:r>
          </a:p>
        </p:txBody>
      </p:sp>
      <p:sp>
        <p:nvSpPr>
          <p:cNvPr id="8" name="Rectangle 7"/>
          <p:cNvSpPr/>
          <p:nvPr/>
        </p:nvSpPr>
        <p:spPr>
          <a:xfrm>
            <a:off x="21617" y="6314483"/>
            <a:ext cx="87851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Malee</a:t>
            </a:r>
            <a:r>
              <a:rPr lang="en-US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Tassiopoulos</a:t>
            </a:r>
            <a:r>
              <a:rPr lang="en-US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 </a:t>
            </a:r>
            <a:r>
              <a:rPr lang="en-US" sz="1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Huo</a:t>
            </a:r>
            <a:r>
              <a:rPr lang="en-US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et al.  Mental health functioning among children and adolescents</a:t>
            </a:r>
          </a:p>
          <a:p>
            <a:r>
              <a:rPr lang="en-US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with perinatal HIV infection and perinatal HIV exposure. AIDS Care. 2011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2A04E6E-578E-0841-BC24-6E6B9C5C7234}"/>
              </a:ext>
            </a:extLst>
          </p:cNvPr>
          <p:cNvSpPr txBox="1"/>
          <p:nvPr/>
        </p:nvSpPr>
        <p:spPr>
          <a:xfrm>
            <a:off x="21619" y="1050758"/>
            <a:ext cx="91223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MHP were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higher among PHEU (38%) than among 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PHIV (25%) youth, p &lt;0.01</a:t>
            </a:r>
          </a:p>
        </p:txBody>
      </p:sp>
      <p:graphicFrame>
        <p:nvGraphicFramePr>
          <p:cNvPr id="10" name="Char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81586891"/>
              </p:ext>
            </p:extLst>
          </p:nvPr>
        </p:nvGraphicFramePr>
        <p:xfrm>
          <a:off x="358813" y="1731242"/>
          <a:ext cx="8785185" cy="47755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176226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08208" y="6046548"/>
            <a:ext cx="11468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* p &lt; .04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18614" y="6289370"/>
            <a:ext cx="45624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Smith et al., Mental Health Diagnoses, Symptoms, and  Service  Utilization in US Youth with HIV Infection. CROI. 2018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0"/>
            <a:ext cx="9100333" cy="1282890"/>
          </a:xfrm>
          <a:prstGeom prst="rect">
            <a:avLst/>
          </a:prstGeom>
          <a:gradFill rotWithShape="1">
            <a:gsLst>
              <a:gs pos="0">
                <a:srgbClr val="3F788F"/>
              </a:gs>
              <a:gs pos="100000">
                <a:srgbClr val="296699">
                  <a:gamma/>
                  <a:shade val="0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wrap="none" lIns="26085" tIns="13043" rIns="26085" bIns="13043" anchor="ctr"/>
          <a:lstStyle/>
          <a:p>
            <a:pPr algn="ctr" defTabSz="260747"/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Mental Health Diagnoses at Most Recent </a:t>
            </a:r>
          </a:p>
          <a:p>
            <a:pPr algn="ctr" defTabSz="260747"/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Visit &amp; Treatment in PHIV vs HEU Adolescents </a:t>
            </a:r>
            <a:b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(ages 10-22 years; mean=16 years) </a:t>
            </a:r>
          </a:p>
        </p:txBody>
      </p:sp>
      <p:graphicFrame>
        <p:nvGraphicFramePr>
          <p:cNvPr id="11" name="Content Placeholder 1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33985140"/>
              </p:ext>
            </p:extLst>
          </p:nvPr>
        </p:nvGraphicFramePr>
        <p:xfrm>
          <a:off x="211015" y="1503747"/>
          <a:ext cx="8790110" cy="5247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Rectangle 7"/>
          <p:cNvSpPr/>
          <p:nvPr/>
        </p:nvSpPr>
        <p:spPr>
          <a:xfrm>
            <a:off x="7625711" y="1373047"/>
            <a:ext cx="1498435" cy="5147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7301030" y="1299527"/>
            <a:ext cx="1799303" cy="545150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035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0"/>
            <a:ext cx="9176621" cy="869633"/>
          </a:xfrm>
          <a:prstGeom prst="rect">
            <a:avLst/>
          </a:prstGeom>
          <a:gradFill rotWithShape="1">
            <a:gsLst>
              <a:gs pos="0">
                <a:srgbClr val="3F788F"/>
              </a:gs>
              <a:gs pos="100000">
                <a:srgbClr val="296699">
                  <a:gamma/>
                  <a:shade val="0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wrap="none" lIns="26085" tIns="13043" rIns="26085" bIns="13043" anchor="ctr"/>
          <a:lstStyle/>
          <a:p>
            <a:pPr algn="ctr" defTabSz="260747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Resilience: Thailand and Cambodia</a:t>
            </a:r>
          </a:p>
        </p:txBody>
      </p:sp>
      <p:pic>
        <p:nvPicPr>
          <p:cNvPr id="5122" name="Picture 2" descr="Image result for map of thailand and cambod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3823" y="1379980"/>
            <a:ext cx="3612851" cy="4945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6806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0"/>
            <a:ext cx="9176621" cy="1238491"/>
          </a:xfrm>
          <a:prstGeom prst="rect">
            <a:avLst/>
          </a:prstGeom>
          <a:gradFill rotWithShape="1">
            <a:gsLst>
              <a:gs pos="0">
                <a:srgbClr val="3F788F"/>
              </a:gs>
              <a:gs pos="100000">
                <a:srgbClr val="296699">
                  <a:gamma/>
                  <a:shade val="0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wrap="none" lIns="26085" tIns="13043" rIns="26085" bIns="13043" anchor="ctr"/>
          <a:lstStyle/>
          <a:p>
            <a:pPr algn="ctr" defTabSz="260747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Mental Health Problems in PHIV and HEU </a:t>
            </a:r>
          </a:p>
          <a:p>
            <a:pPr algn="ctr" defTabSz="260747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Adolescents (ages 10-22 years)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107283" y="5962706"/>
            <a:ext cx="36027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16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Songtaweesin</a:t>
            </a:r>
            <a:r>
              <a:rPr lang="en-US" altLang="en-US" sz="16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al., Poster #72, International Workshop on HIV Pediatrics, Amsterdam 2018 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054735"/>
            <a:ext cx="39937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Kerr et al., Abstract #THPEB146; 22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International AIDS Conference, Amsterdam, 2018</a:t>
            </a:r>
          </a:p>
        </p:txBody>
      </p:sp>
      <p:graphicFrame>
        <p:nvGraphicFramePr>
          <p:cNvPr id="8" name="Chart 7"/>
          <p:cNvGraphicFramePr/>
          <p:nvPr>
            <p:extLst>
              <p:ext uri="{D42A27DB-BD31-4B8C-83A1-F6EECF244321}">
                <p14:modId xmlns:p14="http://schemas.microsoft.com/office/powerpoint/2010/main" val="15813762"/>
              </p:ext>
            </p:extLst>
          </p:nvPr>
        </p:nvGraphicFramePr>
        <p:xfrm>
          <a:off x="204952" y="2096814"/>
          <a:ext cx="8812924" cy="39579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557940" y="1419308"/>
            <a:ext cx="81986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% of MH problems meeting clinical criteria at week 0 or 48</a:t>
            </a:r>
          </a:p>
        </p:txBody>
      </p:sp>
      <p:sp>
        <p:nvSpPr>
          <p:cNvPr id="6" name="Rectangle 5"/>
          <p:cNvSpPr/>
          <p:nvPr/>
        </p:nvSpPr>
        <p:spPr>
          <a:xfrm>
            <a:off x="6107283" y="1979459"/>
            <a:ext cx="3036717" cy="47916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403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" y="1"/>
            <a:ext cx="9144000" cy="682156"/>
          </a:xfrm>
          <a:prstGeom prst="rect">
            <a:avLst/>
          </a:prstGeom>
          <a:gradFill rotWithShape="1">
            <a:gsLst>
              <a:gs pos="0">
                <a:srgbClr val="3F788F"/>
              </a:gs>
              <a:gs pos="100000">
                <a:srgbClr val="296699">
                  <a:gamma/>
                  <a:shade val="0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wrap="none" lIns="34780" tIns="17390" rIns="34780" bIns="1739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CASAH: Young Adult Transition Milestones</a:t>
            </a:r>
          </a:p>
        </p:txBody>
      </p:sp>
      <p:sp>
        <p:nvSpPr>
          <p:cNvPr id="6" name="AutoShape 8" descr="Image result for coupl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10" descr="Image result for couple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12" descr="Image result for couples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14" descr="Image result for couples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16" descr="Image result for couples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18" descr="Image result for couples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Right Arrow 13"/>
          <p:cNvSpPr/>
          <p:nvPr/>
        </p:nvSpPr>
        <p:spPr>
          <a:xfrm>
            <a:off x="612775" y="6186097"/>
            <a:ext cx="8150225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765174" y="6296790"/>
            <a:ext cx="11977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Childhood</a:t>
            </a:r>
            <a:endParaRPr lang="en-U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754030" y="6296790"/>
            <a:ext cx="14029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Adolescents</a:t>
            </a:r>
            <a:endParaRPr lang="en-US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828530" y="6296790"/>
            <a:ext cx="18653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Young</a:t>
            </a:r>
            <a:r>
              <a:rPr lang="en-US" sz="1200" b="1" dirty="0">
                <a:solidFill>
                  <a:schemeClr val="bg1"/>
                </a:solidFill>
              </a:rPr>
              <a:t> </a:t>
            </a:r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Adulthood</a:t>
            </a:r>
            <a:endParaRPr lang="en-US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285299" y="6296790"/>
            <a:ext cx="12089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Adulthood</a:t>
            </a:r>
            <a:endParaRPr lang="en-US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4287" y="769937"/>
            <a:ext cx="4267199" cy="148002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055" y="2249964"/>
            <a:ext cx="2590800" cy="1768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18" y="2262664"/>
            <a:ext cx="3190881" cy="1793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 descr="http://www.normanbrodeur.com/wp-content/uploads/2016/01/financial-independenc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358" y="3763383"/>
            <a:ext cx="3197226" cy="152816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http://cc-ob.org/images/full/couples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769205"/>
            <a:ext cx="2709581" cy="152234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3463" y="4592147"/>
            <a:ext cx="2560935" cy="1647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3085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0"/>
            <a:ext cx="9144000" cy="1097280"/>
          </a:xfrm>
          <a:prstGeom prst="rect">
            <a:avLst/>
          </a:prstGeom>
          <a:gradFill rotWithShape="1">
            <a:gsLst>
              <a:gs pos="0">
                <a:srgbClr val="3F788F"/>
              </a:gs>
              <a:gs pos="100000">
                <a:srgbClr val="296699">
                  <a:gamma/>
                  <a:shade val="0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wrap="none" lIns="26085" tIns="13043" rIns="26085" bIns="13043" anchor="ctr"/>
          <a:lstStyle/>
          <a:p>
            <a:pPr defTabSz="260747"/>
            <a:endParaRPr lang="en-US" sz="675" b="1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96441"/>
            <a:ext cx="8820149" cy="857250"/>
          </a:xfrm>
        </p:spPr>
        <p:txBody>
          <a:bodyPr>
            <a:normAutofit/>
          </a:bodyPr>
          <a:lstStyle/>
          <a:p>
            <a:pPr algn="ctr">
              <a:lnSpc>
                <a:spcPts val="3000"/>
              </a:lnSpc>
            </a:pP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CASAH: Young Adult Transition Milestones</a:t>
            </a:r>
            <a:b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(Ages 18-28 years; Mean= 22 years)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8946" y="6587755"/>
            <a:ext cx="921517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Abrams, Mellins, Bucek et al., Behavioral health and adult milestones in young adults with perinatal HIV infection or exposure. CROI. 2018</a:t>
            </a:r>
          </a:p>
          <a:p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Chart 8"/>
          <p:cNvGraphicFramePr/>
          <p:nvPr>
            <p:extLst>
              <p:ext uri="{D42A27DB-BD31-4B8C-83A1-F6EECF244321}">
                <p14:modId xmlns:p14="http://schemas.microsoft.com/office/powerpoint/2010/main" val="3921587905"/>
              </p:ext>
            </p:extLst>
          </p:nvPr>
        </p:nvGraphicFramePr>
        <p:xfrm>
          <a:off x="207033" y="1193721"/>
          <a:ext cx="8729933" cy="59631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856359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0" y="0"/>
            <a:ext cx="9143999" cy="1013235"/>
          </a:xfrm>
          <a:prstGeom prst="rect">
            <a:avLst/>
          </a:prstGeom>
          <a:gradFill rotWithShape="1">
            <a:gsLst>
              <a:gs pos="0">
                <a:srgbClr val="3F788F"/>
              </a:gs>
              <a:gs pos="100000">
                <a:srgbClr val="296699">
                  <a:gamma/>
                  <a:shade val="0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wrap="none" lIns="26085" tIns="13043" rIns="26085" bIns="13043" anchor="ctr"/>
          <a:lstStyle/>
          <a:p>
            <a:pPr algn="ctr" defTabSz="260747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CASAH: Association of Disorders Among </a:t>
            </a:r>
            <a:b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Young Adult HEUs with Transition Milestones </a:t>
            </a:r>
            <a:endParaRPr lang="en-US" sz="3200" b="1" dirty="0">
              <a:solidFill>
                <a:schemeClr val="bg1"/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1907484"/>
              </p:ext>
            </p:extLst>
          </p:nvPr>
        </p:nvGraphicFramePr>
        <p:xfrm>
          <a:off x="1722934" y="1741394"/>
          <a:ext cx="5473344" cy="4716496"/>
        </p:xfrm>
        <a:graphic>
          <a:graphicData uri="http://schemas.openxmlformats.org/drawingml/2006/table">
            <a:tbl>
              <a:tblPr/>
              <a:tblGrid>
                <a:gridCol w="2896363">
                  <a:extLst>
                    <a:ext uri="{9D8B030D-6E8A-4147-A177-3AD203B41FA5}">
                      <a16:colId xmlns:a16="http://schemas.microsoft.com/office/drawing/2014/main" val="3654487616"/>
                    </a:ext>
                  </a:extLst>
                </a:gridCol>
                <a:gridCol w="2576981">
                  <a:extLst>
                    <a:ext uri="{9D8B030D-6E8A-4147-A177-3AD203B41FA5}">
                      <a16:colId xmlns:a16="http://schemas.microsoft.com/office/drawing/2014/main" val="2023857984"/>
                    </a:ext>
                  </a:extLst>
                </a:gridCol>
              </a:tblGrid>
              <a:tr h="80802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Ever have Any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n-US" sz="24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Disorder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Working and/or </a:t>
                      </a:r>
                      <a:br>
                        <a:rPr lang="en-US" sz="24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24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 School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364504"/>
                  </a:ext>
                </a:extLst>
              </a:tr>
              <a:tr h="855451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Any disorder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0.672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1954799"/>
                  </a:ext>
                </a:extLst>
              </a:tr>
              <a:tr h="804516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Any psychiatric disorder (non-SUD)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0.553*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110664"/>
                  </a:ext>
                </a:extLst>
              </a:tr>
              <a:tr h="74950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Any anxiety disorder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7662765"/>
                  </a:ext>
                </a:extLst>
              </a:tr>
              <a:tr h="74950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Any mood disorder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0.460*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8229170"/>
                  </a:ext>
                </a:extLst>
              </a:tr>
              <a:tr h="74950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Any behavior disorder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0.392*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7277736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4002406" y="6457890"/>
            <a:ext cx="1323372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* p &lt;.05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96892" y="1126555"/>
            <a:ext cx="7211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Logistic Regression: Odds Ratio</a:t>
            </a:r>
          </a:p>
        </p:txBody>
      </p:sp>
    </p:spTree>
    <p:extLst>
      <p:ext uri="{BB962C8B-B14F-4D97-AF65-F5344CB8AC3E}">
        <p14:creationId xmlns:p14="http://schemas.microsoft.com/office/powerpoint/2010/main" val="2139222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/>
          <p:cNvSpPr/>
          <p:nvPr/>
        </p:nvSpPr>
        <p:spPr>
          <a:xfrm>
            <a:off x="1752600" y="1114216"/>
            <a:ext cx="5962650" cy="4755309"/>
          </a:xfrm>
          <a:prstGeom prst="ellipse">
            <a:avLst/>
          </a:prstGeom>
          <a:noFill/>
          <a:ln w="28575">
            <a:solidFill>
              <a:schemeClr val="accent1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0"/>
            <a:ext cx="9176621" cy="856018"/>
          </a:xfrm>
          <a:prstGeom prst="rect">
            <a:avLst/>
          </a:prstGeom>
          <a:gradFill rotWithShape="1">
            <a:gsLst>
              <a:gs pos="0">
                <a:srgbClr val="3F788F"/>
              </a:gs>
              <a:gs pos="100000">
                <a:srgbClr val="296699">
                  <a:gamma/>
                  <a:shade val="0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wrap="none" lIns="26085" tIns="13043" rIns="26085" bIns="13043" anchor="ctr"/>
          <a:lstStyle/>
          <a:p>
            <a:pPr algn="ctr" defTabSz="260747"/>
            <a:r>
              <a:rPr lang="en-US" sz="3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Factors Related to Mental Health in </a:t>
            </a:r>
          </a:p>
          <a:p>
            <a:pPr algn="ctr" defTabSz="260747"/>
            <a:r>
              <a:rPr lang="en-US" sz="3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CASAH and PHACS</a:t>
            </a:r>
          </a:p>
        </p:txBody>
      </p:sp>
      <p:sp>
        <p:nvSpPr>
          <p:cNvPr id="5" name="Freeform 4"/>
          <p:cNvSpPr/>
          <p:nvPr/>
        </p:nvSpPr>
        <p:spPr>
          <a:xfrm>
            <a:off x="3431547" y="893089"/>
            <a:ext cx="2613747" cy="1064912"/>
          </a:xfrm>
          <a:custGeom>
            <a:avLst/>
            <a:gdLst>
              <a:gd name="connsiteX0" fmla="*/ 0 w 1867732"/>
              <a:gd name="connsiteY0" fmla="*/ 134688 h 808114"/>
              <a:gd name="connsiteX1" fmla="*/ 134688 w 1867732"/>
              <a:gd name="connsiteY1" fmla="*/ 0 h 808114"/>
              <a:gd name="connsiteX2" fmla="*/ 1733044 w 1867732"/>
              <a:gd name="connsiteY2" fmla="*/ 0 h 808114"/>
              <a:gd name="connsiteX3" fmla="*/ 1867732 w 1867732"/>
              <a:gd name="connsiteY3" fmla="*/ 134688 h 808114"/>
              <a:gd name="connsiteX4" fmla="*/ 1867732 w 1867732"/>
              <a:gd name="connsiteY4" fmla="*/ 673426 h 808114"/>
              <a:gd name="connsiteX5" fmla="*/ 1733044 w 1867732"/>
              <a:gd name="connsiteY5" fmla="*/ 808114 h 808114"/>
              <a:gd name="connsiteX6" fmla="*/ 134688 w 1867732"/>
              <a:gd name="connsiteY6" fmla="*/ 808114 h 808114"/>
              <a:gd name="connsiteX7" fmla="*/ 0 w 1867732"/>
              <a:gd name="connsiteY7" fmla="*/ 673426 h 808114"/>
              <a:gd name="connsiteX8" fmla="*/ 0 w 1867732"/>
              <a:gd name="connsiteY8" fmla="*/ 134688 h 808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67732" h="808114">
                <a:moveTo>
                  <a:pt x="0" y="134688"/>
                </a:moveTo>
                <a:cubicBezTo>
                  <a:pt x="0" y="60302"/>
                  <a:pt x="60302" y="0"/>
                  <a:pt x="134688" y="0"/>
                </a:cubicBezTo>
                <a:lnTo>
                  <a:pt x="1733044" y="0"/>
                </a:lnTo>
                <a:cubicBezTo>
                  <a:pt x="1807430" y="0"/>
                  <a:pt x="1867732" y="60302"/>
                  <a:pt x="1867732" y="134688"/>
                </a:cubicBezTo>
                <a:lnTo>
                  <a:pt x="1867732" y="673426"/>
                </a:lnTo>
                <a:cubicBezTo>
                  <a:pt x="1867732" y="747812"/>
                  <a:pt x="1807430" y="808114"/>
                  <a:pt x="1733044" y="808114"/>
                </a:cubicBezTo>
                <a:lnTo>
                  <a:pt x="134688" y="808114"/>
                </a:lnTo>
                <a:cubicBezTo>
                  <a:pt x="60302" y="808114"/>
                  <a:pt x="0" y="747812"/>
                  <a:pt x="0" y="673426"/>
                </a:cubicBezTo>
                <a:lnTo>
                  <a:pt x="0" y="134688"/>
                </a:lnTo>
                <a:close/>
              </a:path>
            </a:pathLst>
          </a:custGeom>
          <a:solidFill>
            <a:schemeClr val="bg2"/>
          </a:solidFill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85169" tIns="85169" rIns="85169" bIns="85169" numCol="1" spcCol="1270" anchor="ctr" anchorCtr="0">
            <a:noAutofit/>
          </a:bodyPr>
          <a:lstStyle/>
          <a:p>
            <a:pPr marL="0" lvl="0" indent="0" algn="ctr" defTabSz="533400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None/>
            </a:pPr>
            <a:r>
              <a:rPr lang="en-US" sz="1600" b="1" u="sng" kern="1200" dirty="0">
                <a:latin typeface="Arial" panose="020B0604020202020204" pitchFamily="34" charset="0"/>
                <a:cs typeface="Arial" panose="020B0604020202020204" pitchFamily="34" charset="0"/>
              </a:rPr>
              <a:t>Adolescence</a:t>
            </a:r>
          </a:p>
          <a:p>
            <a:pPr marL="0" lvl="0" indent="0" algn="ctr" defTabSz="533400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- Younger age</a:t>
            </a:r>
          </a:p>
          <a:p>
            <a:pPr marL="0" lvl="0" indent="0" algn="ctr" defTabSz="533400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- Future orientation</a:t>
            </a:r>
            <a:endParaRPr lang="en-US" sz="1600" kern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6060235" y="1764212"/>
            <a:ext cx="2646454" cy="1183199"/>
          </a:xfrm>
          <a:custGeom>
            <a:avLst/>
            <a:gdLst>
              <a:gd name="connsiteX0" fmla="*/ 0 w 2073990"/>
              <a:gd name="connsiteY0" fmla="*/ 216336 h 1297990"/>
              <a:gd name="connsiteX1" fmla="*/ 216336 w 2073990"/>
              <a:gd name="connsiteY1" fmla="*/ 0 h 1297990"/>
              <a:gd name="connsiteX2" fmla="*/ 1857654 w 2073990"/>
              <a:gd name="connsiteY2" fmla="*/ 0 h 1297990"/>
              <a:gd name="connsiteX3" fmla="*/ 2073990 w 2073990"/>
              <a:gd name="connsiteY3" fmla="*/ 216336 h 1297990"/>
              <a:gd name="connsiteX4" fmla="*/ 2073990 w 2073990"/>
              <a:gd name="connsiteY4" fmla="*/ 1081654 h 1297990"/>
              <a:gd name="connsiteX5" fmla="*/ 1857654 w 2073990"/>
              <a:gd name="connsiteY5" fmla="*/ 1297990 h 1297990"/>
              <a:gd name="connsiteX6" fmla="*/ 216336 w 2073990"/>
              <a:gd name="connsiteY6" fmla="*/ 1297990 h 1297990"/>
              <a:gd name="connsiteX7" fmla="*/ 0 w 2073990"/>
              <a:gd name="connsiteY7" fmla="*/ 1081654 h 1297990"/>
              <a:gd name="connsiteX8" fmla="*/ 0 w 2073990"/>
              <a:gd name="connsiteY8" fmla="*/ 216336 h 1297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3990" h="1297990">
                <a:moveTo>
                  <a:pt x="0" y="216336"/>
                </a:moveTo>
                <a:cubicBezTo>
                  <a:pt x="0" y="96857"/>
                  <a:pt x="96857" y="0"/>
                  <a:pt x="216336" y="0"/>
                </a:cubicBezTo>
                <a:lnTo>
                  <a:pt x="1857654" y="0"/>
                </a:lnTo>
                <a:cubicBezTo>
                  <a:pt x="1977133" y="0"/>
                  <a:pt x="2073990" y="96857"/>
                  <a:pt x="2073990" y="216336"/>
                </a:cubicBezTo>
                <a:lnTo>
                  <a:pt x="2073990" y="1081654"/>
                </a:lnTo>
                <a:cubicBezTo>
                  <a:pt x="2073990" y="1201133"/>
                  <a:pt x="1977133" y="1297990"/>
                  <a:pt x="1857654" y="1297990"/>
                </a:cubicBezTo>
                <a:lnTo>
                  <a:pt x="216336" y="1297990"/>
                </a:lnTo>
                <a:cubicBezTo>
                  <a:pt x="96857" y="1297990"/>
                  <a:pt x="0" y="1201133"/>
                  <a:pt x="0" y="1081654"/>
                </a:cubicBezTo>
                <a:lnTo>
                  <a:pt x="0" y="216336"/>
                </a:lnTo>
                <a:close/>
              </a:path>
            </a:pathLst>
          </a:custGeom>
          <a:solidFill>
            <a:schemeClr val="bg2"/>
          </a:solidFill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109083" tIns="109083" rIns="109083" bIns="109083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600" b="1" u="sng" kern="1200" dirty="0">
                <a:latin typeface="Arial" panose="020B0604020202020204" pitchFamily="34" charset="0"/>
                <a:cs typeface="Arial" panose="020B0604020202020204" pitchFamily="34" charset="0"/>
              </a:rPr>
              <a:t>Socio-economic Factors</a:t>
            </a:r>
          </a:p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- Caregiver access to resources</a:t>
            </a:r>
            <a:endParaRPr lang="en-US" sz="1600" kern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6060235" y="3597407"/>
            <a:ext cx="2765549" cy="1265508"/>
          </a:xfrm>
          <a:custGeom>
            <a:avLst/>
            <a:gdLst>
              <a:gd name="connsiteX0" fmla="*/ 0 w 1867732"/>
              <a:gd name="connsiteY0" fmla="*/ 216336 h 1297990"/>
              <a:gd name="connsiteX1" fmla="*/ 216336 w 1867732"/>
              <a:gd name="connsiteY1" fmla="*/ 0 h 1297990"/>
              <a:gd name="connsiteX2" fmla="*/ 1651396 w 1867732"/>
              <a:gd name="connsiteY2" fmla="*/ 0 h 1297990"/>
              <a:gd name="connsiteX3" fmla="*/ 1867732 w 1867732"/>
              <a:gd name="connsiteY3" fmla="*/ 216336 h 1297990"/>
              <a:gd name="connsiteX4" fmla="*/ 1867732 w 1867732"/>
              <a:gd name="connsiteY4" fmla="*/ 1081654 h 1297990"/>
              <a:gd name="connsiteX5" fmla="*/ 1651396 w 1867732"/>
              <a:gd name="connsiteY5" fmla="*/ 1297990 h 1297990"/>
              <a:gd name="connsiteX6" fmla="*/ 216336 w 1867732"/>
              <a:gd name="connsiteY6" fmla="*/ 1297990 h 1297990"/>
              <a:gd name="connsiteX7" fmla="*/ 0 w 1867732"/>
              <a:gd name="connsiteY7" fmla="*/ 1081654 h 1297990"/>
              <a:gd name="connsiteX8" fmla="*/ 0 w 1867732"/>
              <a:gd name="connsiteY8" fmla="*/ 216336 h 1297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67732" h="1297990">
                <a:moveTo>
                  <a:pt x="0" y="216336"/>
                </a:moveTo>
                <a:cubicBezTo>
                  <a:pt x="0" y="96857"/>
                  <a:pt x="96857" y="0"/>
                  <a:pt x="216336" y="0"/>
                </a:cubicBezTo>
                <a:lnTo>
                  <a:pt x="1651396" y="0"/>
                </a:lnTo>
                <a:cubicBezTo>
                  <a:pt x="1770875" y="0"/>
                  <a:pt x="1867732" y="96857"/>
                  <a:pt x="1867732" y="216336"/>
                </a:cubicBezTo>
                <a:lnTo>
                  <a:pt x="1867732" y="1081654"/>
                </a:lnTo>
                <a:cubicBezTo>
                  <a:pt x="1867732" y="1201133"/>
                  <a:pt x="1770875" y="1297990"/>
                  <a:pt x="1651396" y="1297990"/>
                </a:cubicBezTo>
                <a:lnTo>
                  <a:pt x="216336" y="1297990"/>
                </a:lnTo>
                <a:cubicBezTo>
                  <a:pt x="96857" y="1297990"/>
                  <a:pt x="0" y="1201133"/>
                  <a:pt x="0" y="1081654"/>
                </a:cubicBezTo>
                <a:lnTo>
                  <a:pt x="0" y="216336"/>
                </a:lnTo>
                <a:close/>
              </a:path>
            </a:pathLst>
          </a:custGeom>
          <a:solidFill>
            <a:schemeClr val="bg2"/>
          </a:solidFill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109083" tIns="109083" rIns="109083" bIns="109083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600" b="1" u="sng" kern="1200" dirty="0">
                <a:latin typeface="Arial" panose="020B0604020202020204" pitchFamily="34" charset="0"/>
                <a:cs typeface="Arial" panose="020B0604020202020204" pitchFamily="34" charset="0"/>
              </a:rPr>
              <a:t>Environment</a:t>
            </a:r>
          </a:p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- Less Neighborhood stress</a:t>
            </a:r>
            <a:endParaRPr lang="en-US" sz="1600" kern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1597641" y="5158403"/>
            <a:ext cx="2827221" cy="1189730"/>
          </a:xfrm>
          <a:custGeom>
            <a:avLst/>
            <a:gdLst>
              <a:gd name="connsiteX0" fmla="*/ 0 w 1867732"/>
              <a:gd name="connsiteY0" fmla="*/ 216336 h 1297990"/>
              <a:gd name="connsiteX1" fmla="*/ 216336 w 1867732"/>
              <a:gd name="connsiteY1" fmla="*/ 0 h 1297990"/>
              <a:gd name="connsiteX2" fmla="*/ 1651396 w 1867732"/>
              <a:gd name="connsiteY2" fmla="*/ 0 h 1297990"/>
              <a:gd name="connsiteX3" fmla="*/ 1867732 w 1867732"/>
              <a:gd name="connsiteY3" fmla="*/ 216336 h 1297990"/>
              <a:gd name="connsiteX4" fmla="*/ 1867732 w 1867732"/>
              <a:gd name="connsiteY4" fmla="*/ 1081654 h 1297990"/>
              <a:gd name="connsiteX5" fmla="*/ 1651396 w 1867732"/>
              <a:gd name="connsiteY5" fmla="*/ 1297990 h 1297990"/>
              <a:gd name="connsiteX6" fmla="*/ 216336 w 1867732"/>
              <a:gd name="connsiteY6" fmla="*/ 1297990 h 1297990"/>
              <a:gd name="connsiteX7" fmla="*/ 0 w 1867732"/>
              <a:gd name="connsiteY7" fmla="*/ 1081654 h 1297990"/>
              <a:gd name="connsiteX8" fmla="*/ 0 w 1867732"/>
              <a:gd name="connsiteY8" fmla="*/ 216336 h 1297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67732" h="1297990">
                <a:moveTo>
                  <a:pt x="0" y="216336"/>
                </a:moveTo>
                <a:cubicBezTo>
                  <a:pt x="0" y="96857"/>
                  <a:pt x="96857" y="0"/>
                  <a:pt x="216336" y="0"/>
                </a:cubicBezTo>
                <a:lnTo>
                  <a:pt x="1651396" y="0"/>
                </a:lnTo>
                <a:cubicBezTo>
                  <a:pt x="1770875" y="0"/>
                  <a:pt x="1867732" y="96857"/>
                  <a:pt x="1867732" y="216336"/>
                </a:cubicBezTo>
                <a:lnTo>
                  <a:pt x="1867732" y="1081654"/>
                </a:lnTo>
                <a:cubicBezTo>
                  <a:pt x="1867732" y="1201133"/>
                  <a:pt x="1770875" y="1297990"/>
                  <a:pt x="1651396" y="1297990"/>
                </a:cubicBezTo>
                <a:lnTo>
                  <a:pt x="216336" y="1297990"/>
                </a:lnTo>
                <a:cubicBezTo>
                  <a:pt x="96857" y="1297990"/>
                  <a:pt x="0" y="1201133"/>
                  <a:pt x="0" y="1081654"/>
                </a:cubicBezTo>
                <a:lnTo>
                  <a:pt x="0" y="216336"/>
                </a:lnTo>
                <a:close/>
              </a:path>
            </a:pathLst>
          </a:custGeom>
          <a:solidFill>
            <a:schemeClr val="bg2"/>
          </a:solidFill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109083" tIns="109083" rIns="109083" bIns="109083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600" b="1" u="sng" kern="1200" dirty="0">
                <a:latin typeface="Arial" panose="020B0604020202020204" pitchFamily="34" charset="0"/>
                <a:cs typeface="Arial" panose="020B0604020202020204" pitchFamily="34" charset="0"/>
              </a:rPr>
              <a:t>Peers</a:t>
            </a:r>
          </a:p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- Better Peer norms re: substances and conduct</a:t>
            </a:r>
            <a:endParaRPr lang="en-US" sz="1600" kern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4946921" y="5177448"/>
            <a:ext cx="2682603" cy="1189730"/>
          </a:xfrm>
          <a:custGeom>
            <a:avLst/>
            <a:gdLst>
              <a:gd name="connsiteX0" fmla="*/ 0 w 2109993"/>
              <a:gd name="connsiteY0" fmla="*/ 216336 h 1297990"/>
              <a:gd name="connsiteX1" fmla="*/ 216336 w 2109993"/>
              <a:gd name="connsiteY1" fmla="*/ 0 h 1297990"/>
              <a:gd name="connsiteX2" fmla="*/ 1893657 w 2109993"/>
              <a:gd name="connsiteY2" fmla="*/ 0 h 1297990"/>
              <a:gd name="connsiteX3" fmla="*/ 2109993 w 2109993"/>
              <a:gd name="connsiteY3" fmla="*/ 216336 h 1297990"/>
              <a:gd name="connsiteX4" fmla="*/ 2109993 w 2109993"/>
              <a:gd name="connsiteY4" fmla="*/ 1081654 h 1297990"/>
              <a:gd name="connsiteX5" fmla="*/ 1893657 w 2109993"/>
              <a:gd name="connsiteY5" fmla="*/ 1297990 h 1297990"/>
              <a:gd name="connsiteX6" fmla="*/ 216336 w 2109993"/>
              <a:gd name="connsiteY6" fmla="*/ 1297990 h 1297990"/>
              <a:gd name="connsiteX7" fmla="*/ 0 w 2109993"/>
              <a:gd name="connsiteY7" fmla="*/ 1081654 h 1297990"/>
              <a:gd name="connsiteX8" fmla="*/ 0 w 2109993"/>
              <a:gd name="connsiteY8" fmla="*/ 216336 h 1297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09993" h="1297990">
                <a:moveTo>
                  <a:pt x="0" y="216336"/>
                </a:moveTo>
                <a:cubicBezTo>
                  <a:pt x="0" y="96857"/>
                  <a:pt x="96857" y="0"/>
                  <a:pt x="216336" y="0"/>
                </a:cubicBezTo>
                <a:lnTo>
                  <a:pt x="1893657" y="0"/>
                </a:lnTo>
                <a:cubicBezTo>
                  <a:pt x="2013136" y="0"/>
                  <a:pt x="2109993" y="96857"/>
                  <a:pt x="2109993" y="216336"/>
                </a:cubicBezTo>
                <a:lnTo>
                  <a:pt x="2109993" y="1081654"/>
                </a:lnTo>
                <a:cubicBezTo>
                  <a:pt x="2109993" y="1201133"/>
                  <a:pt x="2013136" y="1297990"/>
                  <a:pt x="1893657" y="1297990"/>
                </a:cubicBezTo>
                <a:lnTo>
                  <a:pt x="216336" y="1297990"/>
                </a:lnTo>
                <a:cubicBezTo>
                  <a:pt x="96857" y="1297990"/>
                  <a:pt x="0" y="1201133"/>
                  <a:pt x="0" y="1081654"/>
                </a:cubicBezTo>
                <a:lnTo>
                  <a:pt x="0" y="216336"/>
                </a:lnTo>
                <a:close/>
              </a:path>
            </a:pathLst>
          </a:custGeom>
          <a:solidFill>
            <a:schemeClr val="bg2"/>
          </a:solidFill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109083" tIns="109083" rIns="109083" bIns="109083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600" b="1" u="sng" kern="1200" dirty="0">
                <a:latin typeface="Arial" panose="020B0604020202020204" pitchFamily="34" charset="0"/>
                <a:cs typeface="Arial" panose="020B0604020202020204" pitchFamily="34" charset="0"/>
              </a:rPr>
              <a:t>Stressful Life Events</a:t>
            </a:r>
          </a:p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- Fewer Major life events</a:t>
            </a:r>
            <a:endParaRPr lang="en-US" sz="1600" kern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693270" y="1784024"/>
            <a:ext cx="2738277" cy="1186844"/>
          </a:xfrm>
          <a:custGeom>
            <a:avLst/>
            <a:gdLst>
              <a:gd name="connsiteX0" fmla="*/ 0 w 2091704"/>
              <a:gd name="connsiteY0" fmla="*/ 216336 h 1297990"/>
              <a:gd name="connsiteX1" fmla="*/ 216336 w 2091704"/>
              <a:gd name="connsiteY1" fmla="*/ 0 h 1297990"/>
              <a:gd name="connsiteX2" fmla="*/ 1875368 w 2091704"/>
              <a:gd name="connsiteY2" fmla="*/ 0 h 1297990"/>
              <a:gd name="connsiteX3" fmla="*/ 2091704 w 2091704"/>
              <a:gd name="connsiteY3" fmla="*/ 216336 h 1297990"/>
              <a:gd name="connsiteX4" fmla="*/ 2091704 w 2091704"/>
              <a:gd name="connsiteY4" fmla="*/ 1081654 h 1297990"/>
              <a:gd name="connsiteX5" fmla="*/ 1875368 w 2091704"/>
              <a:gd name="connsiteY5" fmla="*/ 1297990 h 1297990"/>
              <a:gd name="connsiteX6" fmla="*/ 216336 w 2091704"/>
              <a:gd name="connsiteY6" fmla="*/ 1297990 h 1297990"/>
              <a:gd name="connsiteX7" fmla="*/ 0 w 2091704"/>
              <a:gd name="connsiteY7" fmla="*/ 1081654 h 1297990"/>
              <a:gd name="connsiteX8" fmla="*/ 0 w 2091704"/>
              <a:gd name="connsiteY8" fmla="*/ 216336 h 1297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91704" h="1297990">
                <a:moveTo>
                  <a:pt x="0" y="216336"/>
                </a:moveTo>
                <a:cubicBezTo>
                  <a:pt x="0" y="96857"/>
                  <a:pt x="96857" y="0"/>
                  <a:pt x="216336" y="0"/>
                </a:cubicBezTo>
                <a:lnTo>
                  <a:pt x="1875368" y="0"/>
                </a:lnTo>
                <a:cubicBezTo>
                  <a:pt x="1994847" y="0"/>
                  <a:pt x="2091704" y="96857"/>
                  <a:pt x="2091704" y="216336"/>
                </a:cubicBezTo>
                <a:lnTo>
                  <a:pt x="2091704" y="1081654"/>
                </a:lnTo>
                <a:cubicBezTo>
                  <a:pt x="2091704" y="1201133"/>
                  <a:pt x="1994847" y="1297990"/>
                  <a:pt x="1875368" y="1297990"/>
                </a:cubicBezTo>
                <a:lnTo>
                  <a:pt x="216336" y="1297990"/>
                </a:lnTo>
                <a:cubicBezTo>
                  <a:pt x="96857" y="1297990"/>
                  <a:pt x="0" y="1201133"/>
                  <a:pt x="0" y="1081654"/>
                </a:cubicBezTo>
                <a:lnTo>
                  <a:pt x="0" y="216336"/>
                </a:lnTo>
                <a:close/>
              </a:path>
            </a:pathLst>
          </a:custGeom>
          <a:solidFill>
            <a:schemeClr val="bg2"/>
          </a:solidFill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109083" tIns="109083" rIns="109083" bIns="109083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600" b="1" u="sng" kern="1200" dirty="0">
                <a:latin typeface="Arial" panose="020B0604020202020204" pitchFamily="34" charset="0"/>
                <a:cs typeface="Arial" panose="020B0604020202020204" pitchFamily="34" charset="0"/>
              </a:rPr>
              <a:t>Medical</a:t>
            </a:r>
          </a:p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1200" kern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245466" y="3229066"/>
            <a:ext cx="3168827" cy="1739371"/>
          </a:xfrm>
          <a:custGeom>
            <a:avLst/>
            <a:gdLst>
              <a:gd name="connsiteX0" fmla="*/ 0 w 1997146"/>
              <a:gd name="connsiteY0" fmla="*/ 216336 h 1297990"/>
              <a:gd name="connsiteX1" fmla="*/ 216336 w 1997146"/>
              <a:gd name="connsiteY1" fmla="*/ 0 h 1297990"/>
              <a:gd name="connsiteX2" fmla="*/ 1780810 w 1997146"/>
              <a:gd name="connsiteY2" fmla="*/ 0 h 1297990"/>
              <a:gd name="connsiteX3" fmla="*/ 1997146 w 1997146"/>
              <a:gd name="connsiteY3" fmla="*/ 216336 h 1297990"/>
              <a:gd name="connsiteX4" fmla="*/ 1997146 w 1997146"/>
              <a:gd name="connsiteY4" fmla="*/ 1081654 h 1297990"/>
              <a:gd name="connsiteX5" fmla="*/ 1780810 w 1997146"/>
              <a:gd name="connsiteY5" fmla="*/ 1297990 h 1297990"/>
              <a:gd name="connsiteX6" fmla="*/ 216336 w 1997146"/>
              <a:gd name="connsiteY6" fmla="*/ 1297990 h 1297990"/>
              <a:gd name="connsiteX7" fmla="*/ 0 w 1997146"/>
              <a:gd name="connsiteY7" fmla="*/ 1081654 h 1297990"/>
              <a:gd name="connsiteX8" fmla="*/ 0 w 1997146"/>
              <a:gd name="connsiteY8" fmla="*/ 216336 h 1297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97146" h="1297990">
                <a:moveTo>
                  <a:pt x="0" y="216336"/>
                </a:moveTo>
                <a:cubicBezTo>
                  <a:pt x="0" y="96857"/>
                  <a:pt x="96857" y="0"/>
                  <a:pt x="216336" y="0"/>
                </a:cubicBezTo>
                <a:lnTo>
                  <a:pt x="1780810" y="0"/>
                </a:lnTo>
                <a:cubicBezTo>
                  <a:pt x="1900289" y="0"/>
                  <a:pt x="1997146" y="96857"/>
                  <a:pt x="1997146" y="216336"/>
                </a:cubicBezTo>
                <a:lnTo>
                  <a:pt x="1997146" y="1081654"/>
                </a:lnTo>
                <a:cubicBezTo>
                  <a:pt x="1997146" y="1201133"/>
                  <a:pt x="1900289" y="1297990"/>
                  <a:pt x="1780810" y="1297990"/>
                </a:cubicBezTo>
                <a:lnTo>
                  <a:pt x="216336" y="1297990"/>
                </a:lnTo>
                <a:cubicBezTo>
                  <a:pt x="96857" y="1297990"/>
                  <a:pt x="0" y="1201133"/>
                  <a:pt x="0" y="1081654"/>
                </a:cubicBezTo>
                <a:lnTo>
                  <a:pt x="0" y="216336"/>
                </a:lnTo>
                <a:close/>
              </a:path>
            </a:pathLst>
          </a:custGeom>
          <a:solidFill>
            <a:schemeClr val="bg2"/>
          </a:solidFill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109083" tIns="109083" rIns="109083" bIns="109083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600" b="1" u="sng" kern="1200" dirty="0">
                <a:latin typeface="Arial" panose="020B0604020202020204" pitchFamily="34" charset="0"/>
                <a:cs typeface="Arial" panose="020B0604020202020204" pitchFamily="34" charset="0"/>
              </a:rPr>
              <a:t>Family Systems </a:t>
            </a:r>
          </a:p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- Family functioning</a:t>
            </a:r>
          </a:p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- Caregiver-youth relationship, communication, involvement</a:t>
            </a:r>
          </a:p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- Caregiver mental health</a:t>
            </a:r>
          </a:p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- Family social support</a:t>
            </a:r>
            <a:endParaRPr lang="en-US" sz="1600" kern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3464253" y="2253079"/>
            <a:ext cx="2591552" cy="2452818"/>
            <a:chOff x="112103" y="97823"/>
            <a:chExt cx="2591552" cy="2452818"/>
          </a:xfrm>
        </p:grpSpPr>
        <p:sp>
          <p:nvSpPr>
            <p:cNvPr id="14" name="Oval 13"/>
            <p:cNvSpPr/>
            <p:nvPr/>
          </p:nvSpPr>
          <p:spPr>
            <a:xfrm>
              <a:off x="112103" y="97823"/>
              <a:ext cx="2591552" cy="2452818"/>
            </a:xfrm>
            <a:prstGeom prst="ellipse">
              <a:avLst/>
            </a:prstGeom>
            <a:solidFill>
              <a:schemeClr val="accent1">
                <a:lumMod val="40000"/>
                <a:lumOff val="60000"/>
                <a:alpha val="5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15" name="Oval 4"/>
            <p:cNvSpPr txBox="1"/>
            <p:nvPr/>
          </p:nvSpPr>
          <p:spPr>
            <a:xfrm>
              <a:off x="506411" y="391485"/>
              <a:ext cx="1890258" cy="189025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Mental Health</a:t>
              </a:r>
            </a:p>
          </p:txBody>
        </p:sp>
      </p:grpSp>
      <p:sp>
        <p:nvSpPr>
          <p:cNvPr id="16" name="Rectangle 15"/>
          <p:cNvSpPr/>
          <p:nvPr/>
        </p:nvSpPr>
        <p:spPr>
          <a:xfrm>
            <a:off x="262719" y="6470529"/>
            <a:ext cx="902895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buClr>
                <a:srgbClr val="3F788F"/>
              </a:buClr>
            </a:pPr>
            <a:r>
              <a:rPr lang="da-DK" sz="1100" dirty="0">
                <a:latin typeface="Arial" panose="020B0604020202020204" pitchFamily="34" charset="0"/>
                <a:cs typeface="Arial" panose="020B0604020202020204" pitchFamily="34" charset="0"/>
              </a:rPr>
              <a:t>(Bauermeister, 2009, 2012; Benson, 2016, Elkington, 2011,2014, 2015; Kang, 2012; Mellins, 2008, 2009, 2011,2016 ; Mutumba, 2016; Smith et al., 2018)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5919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3"/>
          <p:cNvSpPr>
            <a:spLocks noChangeArrowheads="1"/>
          </p:cNvSpPr>
          <p:nvPr/>
        </p:nvSpPr>
        <p:spPr bwMode="auto">
          <a:xfrm>
            <a:off x="0" y="1"/>
            <a:ext cx="9144000" cy="878681"/>
          </a:xfrm>
          <a:prstGeom prst="rect">
            <a:avLst/>
          </a:prstGeom>
          <a:gradFill rotWithShape="1">
            <a:gsLst>
              <a:gs pos="0">
                <a:srgbClr val="3F788F"/>
              </a:gs>
              <a:gs pos="100000">
                <a:srgbClr val="296699">
                  <a:gamma/>
                  <a:shade val="0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wrap="none" lIns="26085" tIns="13043" rIns="26085" bIns="13043" anchor="ctr"/>
          <a:lstStyle/>
          <a:p>
            <a:pPr algn="ctr" defTabSz="260747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Are We Now?</a:t>
            </a:r>
          </a:p>
          <a:p>
            <a:pPr defTabSz="260747"/>
            <a:endParaRPr lang="en-US" sz="675" b="1" dirty="0">
              <a:solidFill>
                <a:schemeClr val="bg1"/>
              </a:solidFill>
            </a:endParaRPr>
          </a:p>
        </p:txBody>
      </p:sp>
      <p:sp>
        <p:nvSpPr>
          <p:cNvPr id="37894" name="Rectangle 6"/>
          <p:cNvSpPr>
            <a:spLocks noChangeArrowheads="1"/>
          </p:cNvSpPr>
          <p:nvPr/>
        </p:nvSpPr>
        <p:spPr bwMode="auto">
          <a:xfrm>
            <a:off x="155275" y="945066"/>
            <a:ext cx="8988725" cy="5970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chemeClr val="accent1">
                  <a:lumMod val="50000"/>
                </a:schemeClr>
              </a:buClr>
              <a:buSzPct val="150000"/>
              <a:buFont typeface="Wingdings" charset="2"/>
              <a:buChar char="§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Eliminating vertical transmission of HIV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chemeClr val="accent1">
                  <a:lumMod val="50000"/>
                </a:schemeClr>
              </a:buClr>
              <a:buSzPct val="150000"/>
              <a:buFont typeface="Wingdings" charset="2"/>
              <a:buChar char="§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But HIV in women has been much more difficult to eliminate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chemeClr val="accent1">
                  <a:lumMod val="50000"/>
                </a:schemeClr>
              </a:buClr>
              <a:buSzPct val="150000"/>
              <a:buFont typeface="Wingdings" charset="2"/>
              <a:buChar char="§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Growing population of uninfected youth,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perinatally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HIV- and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perinatally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ART exposed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chemeClr val="accent1">
                  <a:lumMod val="50000"/>
                </a:schemeClr>
              </a:buClr>
              <a:buSzPct val="150000"/>
              <a:buFont typeface="Wingdings" charset="2"/>
              <a:buChar char="§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long term impact of prenatal exposures particularly related to HIV and ART is still not known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chemeClr val="accent1">
                  <a:lumMod val="50000"/>
                </a:schemeClr>
              </a:buClr>
              <a:buSzPct val="150000"/>
              <a:buFont typeface="Wingdings" charset="2"/>
              <a:buChar char="§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Data from multiple studies across adolescent stages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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risk for significant mental health problems with multiple potential causes of disorder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chemeClr val="accent1">
                  <a:lumMod val="50000"/>
                </a:schemeClr>
              </a:buClr>
              <a:buSzPct val="150000"/>
              <a:buFont typeface="Wingdings" charset="2"/>
              <a:buChar char="§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Yet, HEU youth are often invisible and vulnerable: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Clr>
                <a:schemeClr val="accent1">
                  <a:lumMod val="50000"/>
                </a:schemeClr>
              </a:buClr>
              <a:buSzPct val="150000"/>
              <a:buFont typeface="Wingdings" charset="2"/>
              <a:buChar char="§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Typically not followed by any system and often disconnected from care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chemeClr val="accent1">
                  <a:lumMod val="50000"/>
                </a:schemeClr>
              </a:buClr>
              <a:buSzPct val="150000"/>
              <a:buFont typeface="Wingdings" charset="2"/>
              <a:buChar char="§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But there is good news</a:t>
            </a:r>
            <a:r>
              <a:rPr lang="mr-IN" sz="2400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778016" y="4162050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/>
          </a:p>
        </p:txBody>
      </p:sp>
      <p:sp>
        <p:nvSpPr>
          <p:cNvPr id="3" name="TextBox 2"/>
          <p:cNvSpPr txBox="1"/>
          <p:nvPr/>
        </p:nvSpPr>
        <p:spPr>
          <a:xfrm>
            <a:off x="1732657" y="4110210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73942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7572" y="1081706"/>
            <a:ext cx="20978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State-Trait Anxiety Inventory for Children (STAI)</a:t>
            </a:r>
            <a:endParaRPr lang="en-US" sz="16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25235" y="5737274"/>
            <a:ext cx="24635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Client Diagnostic Questionnaire (CDQ)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18581" y="2704444"/>
            <a:ext cx="19835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Hospital anxiety and depression scale</a:t>
            </a:r>
            <a:r>
              <a:rPr lang="en-US" sz="16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16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HADS</a:t>
            </a:r>
            <a:r>
              <a:rPr lang="en-US" sz="1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6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99225" y="981958"/>
            <a:ext cx="2376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Patient health       questionnaire (PHQ-9)</a:t>
            </a:r>
            <a:endParaRPr lang="en-US" sz="16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73492" y="2706697"/>
            <a:ext cx="22289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Edinburgh postnatal depression scale (</a:t>
            </a:r>
            <a:r>
              <a:rPr lang="en-US" sz="1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EPDS</a:t>
            </a: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6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771508" y="1729395"/>
            <a:ext cx="27266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Center for Epidemiological Studies depression scale</a:t>
            </a: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(CES-D)</a:t>
            </a:r>
            <a:endParaRPr lang="en-US" sz="16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44634" y="4829029"/>
            <a:ext cx="20711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Harvard trauma questionnaire (</a:t>
            </a:r>
            <a:r>
              <a:rPr lang="en-US" sz="1600" b="1" dirty="0" err="1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HTQ</a:t>
            </a:r>
            <a:r>
              <a:rPr lang="en-US" sz="1600" b="1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600" dirty="0">
              <a:solidFill>
                <a:schemeClr val="bg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926765" y="4941707"/>
            <a:ext cx="19759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Kessler psychological distress scale (K10)</a:t>
            </a:r>
            <a:endParaRPr lang="en-US" sz="1600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234352" y="4805000"/>
            <a:ext cx="25536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Beck depression inventory (</a:t>
            </a:r>
            <a:r>
              <a:rPr lang="en-GB" sz="1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BDI</a:t>
            </a:r>
            <a:r>
              <a:rPr lang="en-GB" sz="1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6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975010" y="3335551"/>
            <a:ext cx="22632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Children’s depression inventory (CDI)</a:t>
            </a:r>
            <a:endParaRPr lang="en-US" sz="16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32893" y="2546659"/>
            <a:ext cx="20029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Generalized anxiety disorder scale (GADS)</a:t>
            </a:r>
            <a:endParaRPr lang="en-US" sz="1600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72071" y="3682842"/>
            <a:ext cx="25536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Hamilton rating scale for depression (HAM-D)</a:t>
            </a:r>
            <a:endParaRPr lang="en-US" sz="16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/>
          </p:cNvPr>
          <p:cNvSpPr txBox="1"/>
          <p:nvPr/>
        </p:nvSpPr>
        <p:spPr>
          <a:xfrm>
            <a:off x="-62042" y="6344249"/>
            <a:ext cx="877574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Source: Ali,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PLoS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One, 2016, “Validated screening tools for common mental health</a:t>
            </a:r>
          </a:p>
          <a:p>
            <a:pPr lvl="0">
              <a:defRPr/>
            </a:pP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disorders in low and middle income countries: a systematic review; and Mellins, Ng et al., 2018</a:t>
            </a:r>
          </a:p>
        </p:txBody>
      </p:sp>
      <p:pic>
        <p:nvPicPr>
          <p:cNvPr id="23" name="Picture 2" descr="http://docplayer.net/docs-images/40/14686405/images/15-0.png">
            <a:extLst>
              <a:ext uri="{FF2B5EF4-FFF2-40B4-BE49-F238E27FC236}">
                <a16:creationId xmlns:a16="http://schemas.microsoft.com/office/drawing/2014/main" id="{762FFDDB-427D-214F-A0D8-7ADC5ACABB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9562" y="856730"/>
            <a:ext cx="1510394" cy="1696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1D66DD91-8BAC-614A-912B-8E6FAA9FC589}"/>
              </a:ext>
            </a:extLst>
          </p:cNvPr>
          <p:cNvSpPr txBox="1"/>
          <p:nvPr/>
        </p:nvSpPr>
        <p:spPr>
          <a:xfrm>
            <a:off x="5087685" y="3893911"/>
            <a:ext cx="22344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Substance Abuse and Mental Illness Symptoms Screener (SAMISS)</a:t>
            </a:r>
            <a:endParaRPr lang="en-US" sz="16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http://mhalc.org/wp-content/uploads/2013/01/Online-Mental-Health-Screening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93" y="4444762"/>
            <a:ext cx="1200967" cy="1200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https://images-na.ssl-images-amazon.com/images/I/418LvvQ0iOL._SX330_BO1,204,203,200_.jpg">
            <a:extLst>
              <a:ext uri="{FF2B5EF4-FFF2-40B4-BE49-F238E27FC236}">
                <a16:creationId xmlns:a16="http://schemas.microsoft.com/office/drawing/2014/main" id="{9780C665-E582-534D-8B0E-019E3921CD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4481" y="4876470"/>
            <a:ext cx="1223745" cy="1839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3"/>
          <p:cNvSpPr>
            <a:spLocks noChangeArrowheads="1"/>
          </p:cNvSpPr>
          <p:nvPr/>
        </p:nvSpPr>
        <p:spPr bwMode="auto">
          <a:xfrm>
            <a:off x="0" y="-21951"/>
            <a:ext cx="9157504" cy="878681"/>
          </a:xfrm>
          <a:prstGeom prst="rect">
            <a:avLst/>
          </a:prstGeom>
          <a:gradFill rotWithShape="1">
            <a:gsLst>
              <a:gs pos="0">
                <a:srgbClr val="3F788F"/>
              </a:gs>
              <a:gs pos="100000">
                <a:srgbClr val="296699">
                  <a:gamma/>
                  <a:shade val="0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wrap="none" lIns="26085" tIns="13043" rIns="26085" bIns="13043" anchor="ctr"/>
          <a:lstStyle/>
          <a:p>
            <a:pPr algn="ctr" defTabSz="260747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Have Mental Health Screening Tools 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27344" y="3576318"/>
            <a:ext cx="19207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Revised Children’s Manifest Anxiety Scale (RCMAS)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15413" y="1702697"/>
            <a:ext cx="23849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UCLA Child/Adolescent PTSD Reaction Index for DSM-5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16857" y="5704299"/>
            <a:ext cx="3264061" cy="792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Strengths and Difficulties Questionnaire (SDQ)</a:t>
            </a:r>
          </a:p>
          <a:p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3958944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45958" y="1215208"/>
            <a:ext cx="3475220" cy="4437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Mental and substance</a:t>
            </a:r>
            <a:b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use disorders</a:t>
            </a:r>
          </a:p>
        </p:txBody>
      </p:sp>
      <p:pic>
        <p:nvPicPr>
          <p:cNvPr id="4" name="Content Placeholder 6">
            <a:extLst/>
          </p:cNvPr>
          <p:cNvPicPr>
            <a:picLocks noChangeAspect="1"/>
          </p:cNvPicPr>
          <p:nvPr/>
        </p:nvPicPr>
        <p:blipFill rotWithShape="1">
          <a:blip r:embed="rId3"/>
          <a:srcRect l="19955" t="8389" r="45387" b="19320"/>
          <a:stretch/>
        </p:blipFill>
        <p:spPr>
          <a:xfrm>
            <a:off x="2896986" y="1215208"/>
            <a:ext cx="3224958" cy="56978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087" y="1704627"/>
            <a:ext cx="26956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2016 Global Ranking:</a:t>
            </a:r>
          </a:p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Number of years Lived with Disability (YLD) per 100,000</a:t>
            </a:r>
          </a:p>
        </p:txBody>
      </p:sp>
      <p:sp>
        <p:nvSpPr>
          <p:cNvPr id="8" name="Rectangle 7"/>
          <p:cNvSpPr/>
          <p:nvPr/>
        </p:nvSpPr>
        <p:spPr>
          <a:xfrm>
            <a:off x="6045958" y="4856862"/>
            <a:ext cx="1809150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ts val="750"/>
              </a:spcBef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HIV/AIDS &amp; TB 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5568346" y="1370133"/>
            <a:ext cx="477612" cy="0"/>
          </a:xfrm>
          <a:prstGeom prst="straightConnector1">
            <a:avLst/>
          </a:prstGeom>
          <a:ln w="571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56261" y="6019596"/>
            <a:ext cx="22077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120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Source: Institute for Health Metrics and Evaluation (IHME)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5568346" y="5043581"/>
            <a:ext cx="477612" cy="0"/>
          </a:xfrm>
          <a:prstGeom prst="straightConnector1">
            <a:avLst/>
          </a:prstGeom>
          <a:ln w="571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0" y="-12412"/>
            <a:ext cx="9144000" cy="878681"/>
          </a:xfrm>
          <a:prstGeom prst="rect">
            <a:avLst/>
          </a:prstGeom>
          <a:gradFill rotWithShape="1">
            <a:gsLst>
              <a:gs pos="0">
                <a:srgbClr val="3F788F"/>
              </a:gs>
              <a:gs pos="100000">
                <a:srgbClr val="296699">
                  <a:gamma/>
                  <a:shade val="0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wrap="none" lIns="26085" tIns="13043" rIns="26085" bIns="13043" anchor="ctr"/>
          <a:lstStyle/>
          <a:p>
            <a:pPr algn="ctr" defTabSz="260747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Global Burden of Disease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84863" y="3038809"/>
            <a:ext cx="2312123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Communicable, maternal, neonatal, and nutritional diseases</a:t>
            </a:r>
          </a:p>
          <a:p>
            <a:pPr>
              <a:spcAft>
                <a:spcPts val="60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Non-communicable diseases</a:t>
            </a:r>
          </a:p>
          <a:p>
            <a:pPr>
              <a:spcAft>
                <a:spcPts val="60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Injuries</a:t>
            </a:r>
          </a:p>
        </p:txBody>
      </p:sp>
      <p:sp>
        <p:nvSpPr>
          <p:cNvPr id="5" name="Rectangle 4"/>
          <p:cNvSpPr/>
          <p:nvPr/>
        </p:nvSpPr>
        <p:spPr>
          <a:xfrm>
            <a:off x="481223" y="3103293"/>
            <a:ext cx="161926" cy="1774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56261" y="4301320"/>
            <a:ext cx="161926" cy="1774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463057" y="4938968"/>
            <a:ext cx="161926" cy="1774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712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3"/>
          <p:cNvSpPr>
            <a:spLocks noChangeArrowheads="1"/>
          </p:cNvSpPr>
          <p:nvPr/>
        </p:nvSpPr>
        <p:spPr bwMode="auto">
          <a:xfrm>
            <a:off x="0" y="1"/>
            <a:ext cx="9144000" cy="878681"/>
          </a:xfrm>
          <a:prstGeom prst="rect">
            <a:avLst/>
          </a:prstGeom>
          <a:gradFill rotWithShape="1">
            <a:gsLst>
              <a:gs pos="0">
                <a:srgbClr val="3F788F"/>
              </a:gs>
              <a:gs pos="100000">
                <a:srgbClr val="296699">
                  <a:gamma/>
                  <a:shade val="0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wrap="none" lIns="26085" tIns="13043" rIns="26085" bIns="13043" anchor="ctr"/>
          <a:lstStyle/>
          <a:p>
            <a:pPr algn="ctr" defTabSz="260747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We Have Mental Health Treatments</a:t>
            </a:r>
            <a:endParaRPr lang="en-US" sz="675" b="1" dirty="0">
              <a:solidFill>
                <a:schemeClr val="bg1"/>
              </a:solidFill>
            </a:endParaRPr>
          </a:p>
        </p:txBody>
      </p:sp>
      <p:sp>
        <p:nvSpPr>
          <p:cNvPr id="37894" name="Rectangle 6"/>
          <p:cNvSpPr>
            <a:spLocks noChangeArrowheads="1"/>
          </p:cNvSpPr>
          <p:nvPr/>
        </p:nvSpPr>
        <p:spPr bwMode="auto">
          <a:xfrm>
            <a:off x="155275" y="1238364"/>
            <a:ext cx="6297283" cy="6855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150000"/>
              <a:buFont typeface="Wingdings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Psychopharmacological (Psychotropic medications)</a:t>
            </a:r>
          </a:p>
          <a:p>
            <a:pPr marL="342900" indent="-342900"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150000"/>
              <a:buFont typeface="Wingdings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Psychotherapies</a:t>
            </a:r>
          </a:p>
          <a:p>
            <a:pPr marL="800100" lvl="1" indent="-342900"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150000"/>
              <a:buFont typeface="Wingdings" charset="2"/>
              <a:buChar char="§"/>
            </a:pPr>
            <a:r>
              <a:rPr lang="en-US" sz="1650" dirty="0">
                <a:latin typeface="Arial" panose="020B0604020202020204" pitchFamily="34" charset="0"/>
                <a:cs typeface="Arial" panose="020B0604020202020204" pitchFamily="34" charset="0"/>
              </a:rPr>
              <a:t>Psychodynamic</a:t>
            </a:r>
          </a:p>
          <a:p>
            <a:pPr marL="800100" lvl="1" indent="-342900"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150000"/>
              <a:buFont typeface="Wingdings" charset="2"/>
              <a:buChar char="§"/>
            </a:pPr>
            <a:r>
              <a:rPr lang="en-US" sz="1650" dirty="0">
                <a:latin typeface="Arial" panose="020B0604020202020204" pitchFamily="34" charset="0"/>
                <a:cs typeface="Arial" panose="020B0604020202020204" pitchFamily="34" charset="0"/>
              </a:rPr>
              <a:t>Cognitive-behavioral therapy (CBT),including Trauma-focused CBT</a:t>
            </a:r>
          </a:p>
          <a:p>
            <a:pPr marL="800100" lvl="1" indent="-342900"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150000"/>
              <a:buFont typeface="Wingdings" charset="2"/>
              <a:buChar char="§"/>
            </a:pPr>
            <a:r>
              <a:rPr lang="en-US" sz="1650" dirty="0">
                <a:latin typeface="Arial" panose="020B0604020202020204" pitchFamily="34" charset="0"/>
                <a:cs typeface="Arial" panose="020B0604020202020204" pitchFamily="34" charset="0"/>
              </a:rPr>
              <a:t>Motivational enhancing therapy (MI)</a:t>
            </a:r>
          </a:p>
          <a:p>
            <a:pPr marL="800100" lvl="1" indent="-342900"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150000"/>
              <a:buFont typeface="Wingdings" charset="2"/>
              <a:buChar char="§"/>
            </a:pPr>
            <a:r>
              <a:rPr lang="en-US" sz="1650" dirty="0">
                <a:latin typeface="Arial" panose="020B0604020202020204" pitchFamily="34" charset="0"/>
                <a:cs typeface="Arial" panose="020B0604020202020204" pitchFamily="34" charset="0"/>
              </a:rPr>
              <a:t>Stress-reduction / Mindfulness interventions</a:t>
            </a:r>
          </a:p>
          <a:p>
            <a:pPr marL="800100" lvl="1" indent="-342900"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150000"/>
              <a:buFont typeface="Wingdings" charset="2"/>
              <a:buChar char="§"/>
            </a:pPr>
            <a:r>
              <a:rPr lang="en-US" sz="1650" dirty="0">
                <a:latin typeface="Arial" panose="020B0604020202020204" pitchFamily="34" charset="0"/>
                <a:cs typeface="Arial" panose="020B0604020202020204" pitchFamily="34" charset="0"/>
              </a:rPr>
              <a:t>Harm-reduction and abstinence treatments</a:t>
            </a:r>
          </a:p>
          <a:p>
            <a:pPr marL="800100" lvl="1" indent="-342900"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150000"/>
              <a:buFont typeface="Wingdings" charset="2"/>
              <a:buChar char="§"/>
            </a:pPr>
            <a:r>
              <a:rPr lang="en-US" sz="1650" dirty="0">
                <a:latin typeface="Arial" panose="020B0604020202020204" pitchFamily="34" charset="0"/>
                <a:cs typeface="Arial" panose="020B0604020202020204" pitchFamily="34" charset="0"/>
              </a:rPr>
              <a:t>Interpersonal therapy (IPT)</a:t>
            </a:r>
          </a:p>
          <a:p>
            <a:pPr marL="342900" indent="-342900"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150000"/>
              <a:buFont typeface="Wingdings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Manualized and tailored across languages and cultures</a:t>
            </a:r>
          </a:p>
          <a:p>
            <a:pPr marL="800100" lvl="1" indent="-342900"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150000"/>
              <a:buFont typeface="Wingdings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Trials with populations living with HIV</a:t>
            </a:r>
          </a:p>
          <a:p>
            <a:pPr marL="800100" lvl="1" indent="-342900"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150000"/>
              <a:buFont typeface="Wingdings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Some have been adapted for use by lay counselors</a:t>
            </a:r>
          </a:p>
          <a:p>
            <a:pPr marL="800100" lvl="1" indent="-342900"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150000"/>
              <a:buFont typeface="Wingdings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Some being tested using different technologies (e.g., phone, internet)  for scale-up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chemeClr val="accent1">
                  <a:lumMod val="50000"/>
                </a:schemeClr>
              </a:buClr>
              <a:buSzPct val="150000"/>
              <a:buFont typeface="Wingdings" charset="2"/>
              <a:buChar char="§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Clr>
                <a:schemeClr val="accent1">
                  <a:lumMod val="50000"/>
                </a:schemeClr>
              </a:buClr>
              <a:buSzPct val="150000"/>
              <a:buFont typeface="Wingdings" charset="2"/>
              <a:buChar char="§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chemeClr val="accent1">
                  <a:lumMod val="50000"/>
                </a:schemeClr>
              </a:buClr>
              <a:buSzPct val="150000"/>
              <a:buFont typeface="Wingdings" charset="2"/>
              <a:buChar char="§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78016" y="4162050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/>
          </a:p>
        </p:txBody>
      </p:sp>
      <p:sp>
        <p:nvSpPr>
          <p:cNvPr id="3" name="TextBox 2"/>
          <p:cNvSpPr txBox="1"/>
          <p:nvPr/>
        </p:nvSpPr>
        <p:spPr>
          <a:xfrm>
            <a:off x="1732657" y="4110210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/>
          </a:p>
        </p:txBody>
      </p:sp>
      <p:pic>
        <p:nvPicPr>
          <p:cNvPr id="6" name="Picture 12" descr="Image result for cognitive behavioral therapy books images">
            <a:extLst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331" y="2379389"/>
            <a:ext cx="1172054" cy="1593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8" descr="Image result for mindfulness images">
            <a:extLst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6692" y="3536076"/>
            <a:ext cx="1334992" cy="1031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0" descr="Image result for alcohol treatment images">
            <a:extLst/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2887" y="4045079"/>
            <a:ext cx="1366463" cy="1024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www.goodtherapy.org/blog/blog/wp-content/uploads/2015/12/Therapist-comforting-person-in-therapy.jpg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0984" y="1063099"/>
            <a:ext cx="1790700" cy="1194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Workplace Role Models | The Ambassadors of Your Company ...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88618" y="4698171"/>
            <a:ext cx="1576248" cy="1043432"/>
          </a:xfrm>
          <a:prstGeom prst="rect">
            <a:avLst/>
          </a:prstGeom>
        </p:spPr>
      </p:pic>
      <p:pic>
        <p:nvPicPr>
          <p:cNvPr id="11" name="Picture 10" descr="Smartphone e rete wifi provocano il cancro? Una nuova ...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17567" y="5219887"/>
            <a:ext cx="1129125" cy="117906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600617" y="6540127"/>
            <a:ext cx="41046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Slide from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Remien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RH, CROI, 2018</a:t>
            </a:r>
          </a:p>
        </p:txBody>
      </p:sp>
      <p:pic>
        <p:nvPicPr>
          <p:cNvPr id="13" name="Picture 2" descr="Image result for picture of pills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6692" y="2424261"/>
            <a:ext cx="1618488" cy="1025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60533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3"/>
          <p:cNvSpPr>
            <a:spLocks noChangeArrowheads="1"/>
          </p:cNvSpPr>
          <p:nvPr/>
        </p:nvSpPr>
        <p:spPr bwMode="auto">
          <a:xfrm>
            <a:off x="0" y="1"/>
            <a:ext cx="9144000" cy="878681"/>
          </a:xfrm>
          <a:prstGeom prst="rect">
            <a:avLst/>
          </a:prstGeom>
          <a:gradFill rotWithShape="1">
            <a:gsLst>
              <a:gs pos="0">
                <a:srgbClr val="3F788F"/>
              </a:gs>
              <a:gs pos="100000">
                <a:srgbClr val="296699">
                  <a:gamma/>
                  <a:shade val="0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wrap="none" lIns="26085" tIns="13043" rIns="26085" bIns="13043" anchor="ctr"/>
          <a:lstStyle/>
          <a:p>
            <a:pPr algn="ctr" defTabSz="260747"/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Challenges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78016" y="4162050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/>
          </a:p>
        </p:txBody>
      </p:sp>
      <p:sp>
        <p:nvSpPr>
          <p:cNvPr id="3" name="TextBox 2"/>
          <p:cNvSpPr txBox="1"/>
          <p:nvPr/>
        </p:nvSpPr>
        <p:spPr>
          <a:xfrm>
            <a:off x="1732657" y="4110210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2D6FAA-3111-AF4D-9446-3EB2516B9D04}"/>
              </a:ext>
            </a:extLst>
          </p:cNvPr>
          <p:cNvSpPr txBox="1"/>
          <p:nvPr/>
        </p:nvSpPr>
        <p:spPr>
          <a:xfrm>
            <a:off x="298657" y="1070916"/>
            <a:ext cx="4197395" cy="6232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chemeClr val="accent1">
                  <a:lumMod val="50000"/>
                </a:schemeClr>
              </a:buClr>
              <a:buSzPct val="150000"/>
              <a:buFont typeface="Wingdings" charset="2"/>
              <a:buChar char="§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Mental health treatment in the context of significant economic and social disadvantage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Clr>
                <a:schemeClr val="accent1">
                  <a:lumMod val="50000"/>
                </a:schemeClr>
              </a:buClr>
              <a:buSzPct val="150000"/>
              <a:buFont typeface="Wingdings" charset="2"/>
              <a:buChar char="§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It’s hard to pay attention to mental health when </a:t>
            </a:r>
            <a:b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basic living needs or health are challenged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Clr>
                <a:schemeClr val="accent1">
                  <a:lumMod val="50000"/>
                </a:schemeClr>
              </a:buClr>
              <a:buSzPct val="150000"/>
              <a:buFont typeface="Wingdings" charset="2"/>
              <a:buChar char="§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However, mental health problems can preclude young people being able to get their health and basic living needs met</a:t>
            </a:r>
          </a:p>
          <a:p>
            <a:pPr>
              <a:buClr>
                <a:srgbClr val="002060"/>
              </a:buClr>
              <a:buSzPct val="150000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002060"/>
              </a:buClr>
              <a:buSzPct val="150000"/>
              <a:buFont typeface="Wingdings" charset="2"/>
              <a:buChar char="§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002060"/>
              </a:buClr>
              <a:buSzPct val="150000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002060"/>
              </a:buClr>
              <a:buSzPct val="150000"/>
              <a:buFont typeface="Wingdings" charset="2"/>
              <a:buChar char="§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481493325"/>
              </p:ext>
            </p:extLst>
          </p:nvPr>
        </p:nvGraphicFramePr>
        <p:xfrm>
          <a:off x="4222174" y="1259458"/>
          <a:ext cx="4766551" cy="44525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3242489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4" grpId="2" uiExpand="1" build="allAtOnce"/>
      <p:bldGraphic spid="5" grpId="0">
        <p:bldAsOne/>
      </p:bldGraphic>
      <p:bldGraphic spid="5" grpId="1">
        <p:bldAsOne/>
      </p:bldGraphic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40AA080-7C33-644C-ADD4-7CFE88A5CC8D}"/>
              </a:ext>
            </a:extLst>
          </p:cNvPr>
          <p:cNvSpPr txBox="1"/>
          <p:nvPr/>
        </p:nvSpPr>
        <p:spPr>
          <a:xfrm>
            <a:off x="0" y="1292469"/>
            <a:ext cx="9011798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chemeClr val="accent1">
                  <a:lumMod val="50000"/>
                </a:schemeClr>
              </a:buClr>
              <a:buSzPct val="150000"/>
              <a:buFont typeface="Wingdings" charset="2"/>
              <a:buChar char="§"/>
            </a:pPr>
            <a:r>
              <a:rPr lang="en-US" sz="2800" u="sng" dirty="0">
                <a:latin typeface="Arial" panose="020B0604020202020204" pitchFamily="34" charset="0"/>
                <a:cs typeface="Arial" panose="020B0604020202020204" pitchFamily="34" charset="0"/>
              </a:rPr>
              <a:t>Youth have needs across multiple domains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and our interventions are often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siloed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- e.g. medical, mental health, educational, vocational, or economic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 need for multidisciplinary, integrated care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chemeClr val="accent1">
                  <a:lumMod val="50000"/>
                </a:schemeClr>
              </a:buClr>
              <a:buSzPct val="150000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chemeClr val="accent1">
                  <a:lumMod val="50000"/>
                </a:schemeClr>
              </a:buClr>
              <a:buSzPct val="150000"/>
              <a:buFont typeface="Wingdings" charset="2"/>
              <a:buChar char="§"/>
            </a:pPr>
            <a:r>
              <a:rPr lang="en-US" sz="2800" u="sng" dirty="0">
                <a:latin typeface="Arial" panose="020B0604020202020204" pitchFamily="34" charset="0"/>
                <a:cs typeface="Arial" panose="020B0604020202020204" pitchFamily="34" charset="0"/>
              </a:rPr>
              <a:t>There may not be one magic pill or quick fix- brief interventions often have short term effects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 may need longer term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interventions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chemeClr val="accent1">
                  <a:lumMod val="50000"/>
                </a:schemeClr>
              </a:buClr>
              <a:buSzPct val="150000"/>
              <a:buFont typeface="Wingdings" charset="2"/>
              <a:buChar char="§"/>
            </a:pPr>
            <a:endParaRPr lang="en-US" sz="2800" u="sng" dirty="0">
              <a:latin typeface="Arial" panose="020B0604020202020204" pitchFamily="34" charset="0"/>
              <a:cs typeface="Arial" panose="020B0604020202020204" pitchFamily="34" charset="0"/>
              <a:sym typeface="Wingdings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chemeClr val="accent1">
                  <a:lumMod val="50000"/>
                </a:schemeClr>
              </a:buClr>
              <a:buSzPct val="150000"/>
              <a:buFont typeface="Wingdings" charset="2"/>
              <a:buChar char="§"/>
            </a:pPr>
            <a:r>
              <a:rPr lang="en-US" sz="2800" u="sng" dirty="0" smtClean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ACCESS!!</a:t>
            </a:r>
            <a:endParaRPr lang="en-US" sz="2800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AEA8C8FC-A3BC-DD42-82D5-BB4F40B038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"/>
            <a:ext cx="9144000" cy="878681"/>
          </a:xfrm>
          <a:prstGeom prst="rect">
            <a:avLst/>
          </a:prstGeom>
          <a:gradFill rotWithShape="1">
            <a:gsLst>
              <a:gs pos="0">
                <a:srgbClr val="3F788F"/>
              </a:gs>
              <a:gs pos="100000">
                <a:srgbClr val="296699">
                  <a:gamma/>
                  <a:shade val="0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wrap="none" lIns="26085" tIns="13043" rIns="26085" bIns="13043" anchor="ctr"/>
          <a:lstStyle/>
          <a:p>
            <a:pPr algn="ctr" defTabSz="260747"/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Challenges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6231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210" y="1403797"/>
            <a:ext cx="5057394" cy="5089113"/>
          </a:xfrm>
          <a:prstGeom prst="rect">
            <a:avLst/>
          </a:prstGeom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2590"/>
            <a:ext cx="9144000" cy="954157"/>
          </a:xfrm>
          <a:prstGeom prst="rect">
            <a:avLst/>
          </a:prstGeom>
          <a:gradFill rotWithShape="1">
            <a:gsLst>
              <a:gs pos="0">
                <a:srgbClr val="3F788F"/>
              </a:gs>
              <a:gs pos="100000">
                <a:srgbClr val="296699">
                  <a:gamma/>
                  <a:shade val="0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wrap="none" lIns="26085" tIns="13043" rIns="26085" bIns="13043" anchor="ctr"/>
          <a:lstStyle/>
          <a:p>
            <a:pPr algn="ctr" defTabSz="260747"/>
            <a:r>
              <a:rPr lang="en-US" sz="30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Need Treatment Programs</a:t>
            </a:r>
            <a:b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 There are Global Treatment Disparities</a:t>
            </a:r>
          </a:p>
        </p:txBody>
      </p:sp>
      <p:sp>
        <p:nvSpPr>
          <p:cNvPr id="6" name="Rectangle 5"/>
          <p:cNvSpPr/>
          <p:nvPr/>
        </p:nvSpPr>
        <p:spPr>
          <a:xfrm>
            <a:off x="5298139" y="1316833"/>
            <a:ext cx="3681489" cy="3877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61963" indent="-461963">
              <a:spcAft>
                <a:spcPts val="1200"/>
              </a:spcAft>
              <a:buClr>
                <a:srgbClr val="3F788F"/>
              </a:buClr>
              <a:buSzPct val="80000"/>
              <a:buFont typeface="Wingdings 2" charset="0"/>
              <a:buChar char="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90% of children and adolescents live in LMIC</a:t>
            </a:r>
          </a:p>
          <a:p>
            <a:pPr marL="461963" indent="-461963">
              <a:spcAft>
                <a:spcPts val="1200"/>
              </a:spcAft>
              <a:buClr>
                <a:srgbClr val="3F788F"/>
              </a:buClr>
              <a:buSzPct val="80000"/>
              <a:buFont typeface="Wingdings 2" charset="0"/>
              <a:buChar char="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But only 10% of RCTs on child and adolescent mental health treatment done in LMIC</a:t>
            </a:r>
          </a:p>
          <a:p>
            <a:endParaRPr lang="en-US" sz="1600" dirty="0"/>
          </a:p>
          <a:p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Kieling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et al., 2011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E5E69-4C19-1E40-A78B-E870725223DB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2" name="Right Arrow 1"/>
          <p:cNvSpPr/>
          <p:nvPr/>
        </p:nvSpPr>
        <p:spPr>
          <a:xfrm>
            <a:off x="2981739" y="2922104"/>
            <a:ext cx="795131" cy="268357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 rot="5400000">
            <a:off x="1720598" y="4553450"/>
            <a:ext cx="795131" cy="268357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755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 animBg="1"/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3"/>
          <p:cNvSpPr>
            <a:spLocks noChangeArrowheads="1"/>
          </p:cNvSpPr>
          <p:nvPr/>
        </p:nvSpPr>
        <p:spPr bwMode="auto">
          <a:xfrm>
            <a:off x="0" y="1"/>
            <a:ext cx="9144000" cy="878681"/>
          </a:xfrm>
          <a:prstGeom prst="rect">
            <a:avLst/>
          </a:prstGeom>
          <a:gradFill rotWithShape="1">
            <a:gsLst>
              <a:gs pos="0">
                <a:srgbClr val="3F788F"/>
              </a:gs>
              <a:gs pos="100000">
                <a:srgbClr val="296699">
                  <a:gamma/>
                  <a:shade val="0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wrap="none" lIns="26085" tIns="13043" rIns="26085" bIns="13043" anchor="ctr"/>
          <a:lstStyle/>
          <a:p>
            <a:pPr algn="ctr" defTabSz="260747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We Need Now</a:t>
            </a:r>
          </a:p>
          <a:p>
            <a:pPr defTabSz="260747"/>
            <a:endParaRPr lang="en-US" sz="675" b="1" dirty="0">
              <a:solidFill>
                <a:schemeClr val="bg1"/>
              </a:solidFill>
            </a:endParaRPr>
          </a:p>
        </p:txBody>
      </p:sp>
      <p:sp>
        <p:nvSpPr>
          <p:cNvPr id="37894" name="Rectangle 6"/>
          <p:cNvSpPr>
            <a:spLocks noChangeArrowheads="1"/>
          </p:cNvSpPr>
          <p:nvPr/>
        </p:nvSpPr>
        <p:spPr bwMode="auto">
          <a:xfrm>
            <a:off x="155275" y="945066"/>
            <a:ext cx="8988725" cy="9017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chemeClr val="accent1">
                  <a:lumMod val="50000"/>
                </a:schemeClr>
              </a:buClr>
              <a:buSzPct val="150000"/>
              <a:buFont typeface="Wingdings" charset="2"/>
              <a:buChar char="§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Establish systems to identify and follow uninfected children born to women living with HIV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chemeClr val="accent1">
                  <a:lumMod val="50000"/>
                </a:schemeClr>
              </a:buClr>
              <a:buSzPct val="150000"/>
              <a:buFont typeface="Wingdings" charset="2"/>
              <a:buChar char="§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Increased studies that go beyond identifying needs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Clr>
                <a:schemeClr val="accent1">
                  <a:lumMod val="50000"/>
                </a:schemeClr>
              </a:buClr>
              <a:buSzPct val="150000"/>
              <a:buFont typeface="Wingdings" charset="2"/>
              <a:buChar char="§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Increase understanding of the unique role of HIV exposure and ART exposures on youth and young adult development in conjunction with other risk factors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Clr>
                <a:schemeClr val="accent1">
                  <a:lumMod val="50000"/>
                </a:schemeClr>
              </a:buClr>
              <a:buSzPct val="150000"/>
              <a:buFont typeface="Wingdings" charset="2"/>
              <a:buChar char="§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Identify appropriate adolescent treatments and scalable means of using them (e.g., communities, technology)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chemeClr val="accent1">
                  <a:lumMod val="50000"/>
                </a:schemeClr>
              </a:buClr>
              <a:buSzPct val="150000"/>
              <a:buFont typeface="Wingdings" charset="2"/>
              <a:buChar char="§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Evaluate on a global level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chemeClr val="accent1">
                  <a:lumMod val="50000"/>
                </a:schemeClr>
              </a:buClr>
              <a:buSzPct val="150000"/>
              <a:buFont typeface="Wingdings" charset="2"/>
              <a:buChar char="§"/>
            </a:pP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“The roadblocks lie on the path between knowing what works </a:t>
            </a:r>
            <a:r>
              <a:rPr lang="mr-IN" sz="2400" i="1" dirty="0">
                <a:latin typeface="Arial" panose="020B0604020202020204" pitchFamily="34" charset="0"/>
              </a:rPr>
              <a:t>…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. and how it will be delivered…to scale —that is, to entire populations.”   </a:t>
            </a:r>
          </a:p>
          <a:p>
            <a:pPr lvl="2">
              <a:spcBef>
                <a:spcPts val="600"/>
              </a:spcBef>
              <a:spcAft>
                <a:spcPts val="600"/>
              </a:spcAft>
            </a:pP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-Patel, </a:t>
            </a:r>
            <a:r>
              <a:rPr 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Flisher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Hetrick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, and </a:t>
            </a:r>
            <a:r>
              <a:rPr 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McGorry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, 2007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chemeClr val="accent1">
                  <a:lumMod val="50000"/>
                </a:schemeClr>
              </a:buClr>
              <a:buSzPct val="150000"/>
              <a:buFont typeface="Wingdings" charset="2"/>
              <a:buChar char="§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Clr>
                <a:schemeClr val="accent1">
                  <a:lumMod val="50000"/>
                </a:schemeClr>
              </a:buClr>
              <a:buSzPct val="150000"/>
              <a:buFont typeface="Wingdings" charset="2"/>
              <a:buChar char="§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chemeClr val="accent1">
                  <a:lumMod val="50000"/>
                </a:schemeClr>
              </a:buClr>
              <a:buSzPct val="150000"/>
              <a:buFont typeface="Wingdings" charset="2"/>
              <a:buChar char="§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Clr>
                <a:schemeClr val="accent1">
                  <a:lumMod val="50000"/>
                </a:schemeClr>
              </a:buClr>
              <a:buSzPct val="150000"/>
              <a:buFont typeface="Wingdings" charset="2"/>
              <a:buChar char="§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Clr>
                <a:schemeClr val="accent1">
                  <a:lumMod val="50000"/>
                </a:schemeClr>
              </a:buClr>
              <a:buSzPct val="150000"/>
              <a:buFont typeface="Wingdings" charset="2"/>
              <a:buChar char="§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chemeClr val="accent1">
                  <a:lumMod val="50000"/>
                </a:schemeClr>
              </a:buClr>
              <a:buSzPct val="150000"/>
              <a:buFont typeface="Wingdings" charset="2"/>
              <a:buChar char="§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78016" y="4162050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/>
          </a:p>
        </p:txBody>
      </p:sp>
      <p:sp>
        <p:nvSpPr>
          <p:cNvPr id="3" name="TextBox 2"/>
          <p:cNvSpPr txBox="1"/>
          <p:nvPr/>
        </p:nvSpPr>
        <p:spPr>
          <a:xfrm>
            <a:off x="1732657" y="4110210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08209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8" descr="DSC_0275(2).jpg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2" t="5608" r="-3352" b="10441"/>
          <a:stretch/>
        </p:blipFill>
        <p:spPr bwMode="auto">
          <a:xfrm>
            <a:off x="691708" y="1779969"/>
            <a:ext cx="4208904" cy="455349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0"/>
            <a:ext cx="9144000" cy="1295400"/>
          </a:xfrm>
          <a:prstGeom prst="rect">
            <a:avLst/>
          </a:prstGeom>
          <a:gradFill rotWithShape="1">
            <a:gsLst>
              <a:gs pos="0">
                <a:srgbClr val="3F788F"/>
              </a:gs>
              <a:gs pos="100000">
                <a:srgbClr val="296699">
                  <a:gamma/>
                  <a:shade val="0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wrap="none" lIns="34780" tIns="17390" rIns="34780" bIns="17390" anchor="ctr"/>
          <a:lstStyle/>
          <a:p>
            <a:pPr algn="ctr" defTabSz="347663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Challenge We Need to Conquer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82078" y="2254616"/>
            <a:ext cx="4182628" cy="523220"/>
          </a:xfrm>
          <a:prstGeom prst="rect">
            <a:avLst/>
          </a:prstGeom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THANK YOU!</a:t>
            </a:r>
            <a:endParaRPr lang="en-US" sz="2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80383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0" y="10292"/>
            <a:ext cx="9144000" cy="762000"/>
          </a:xfrm>
          <a:prstGeom prst="rect">
            <a:avLst/>
          </a:prstGeom>
          <a:gradFill rotWithShape="1">
            <a:gsLst>
              <a:gs pos="0">
                <a:srgbClr val="3F788F"/>
              </a:gs>
              <a:gs pos="100000">
                <a:srgbClr val="296699">
                  <a:gamma/>
                  <a:shade val="0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wrap="none" lIns="26085" tIns="13043" rIns="26085" bIns="13043" anchor="ctr"/>
          <a:lstStyle/>
          <a:p>
            <a:pPr algn="ctr" defTabSz="260747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Takes A Village: Collaborators</a:t>
            </a:r>
          </a:p>
          <a:p>
            <a:pPr defTabSz="260747"/>
            <a:endParaRPr lang="en-US" sz="675" b="1" dirty="0">
              <a:solidFill>
                <a:schemeClr val="bg1"/>
              </a:solidFill>
            </a:endParaRPr>
          </a:p>
        </p:txBody>
      </p:sp>
      <p:sp>
        <p:nvSpPr>
          <p:cNvPr id="12" name="Content Placeholder 2"/>
          <p:cNvSpPr>
            <a:spLocks noGrp="1"/>
          </p:cNvSpPr>
          <p:nvPr>
            <p:ph sz="half" idx="1"/>
          </p:nvPr>
        </p:nvSpPr>
        <p:spPr>
          <a:xfrm>
            <a:off x="2233413" y="945212"/>
            <a:ext cx="2433181" cy="3101875"/>
          </a:xfrm>
        </p:spPr>
        <p:txBody>
          <a:bodyPr wrap="square">
            <a:spAutoFit/>
          </a:bodyPr>
          <a:lstStyle/>
          <a:p>
            <a:pPr marL="0" indent="0">
              <a:spcBef>
                <a:spcPts val="0"/>
              </a:spcBef>
              <a:spcAft>
                <a:spcPts val="450"/>
              </a:spcAft>
              <a:buNone/>
            </a:pPr>
            <a:r>
              <a:rPr lang="en-US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PHACS</a:t>
            </a:r>
          </a:p>
          <a:p>
            <a:pPr marL="0" indent="0">
              <a:spcBef>
                <a:spcPts val="0"/>
              </a:spcBef>
              <a:spcAft>
                <a:spcPts val="225"/>
              </a:spcAft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Kathleen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Malee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PhD,</a:t>
            </a:r>
          </a:p>
          <a:p>
            <a:pPr marL="0" indent="0">
              <a:spcBef>
                <a:spcPts val="0"/>
              </a:spcBef>
              <a:spcAft>
                <a:spcPts val="225"/>
              </a:spcAft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Renee Smith, PhD, </a:t>
            </a:r>
          </a:p>
          <a:p>
            <a:pPr marL="0" indent="0">
              <a:spcBef>
                <a:spcPts val="0"/>
              </a:spcBef>
              <a:spcAft>
                <a:spcPts val="225"/>
              </a:spcAft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Russell Van Dyke, MD, </a:t>
            </a:r>
          </a:p>
          <a:p>
            <a:pPr marL="0" indent="0">
              <a:spcBef>
                <a:spcPts val="0"/>
              </a:spcBef>
              <a:spcAft>
                <a:spcPts val="225"/>
              </a:spcAft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Susannah Allison, PhD, </a:t>
            </a:r>
          </a:p>
          <a:p>
            <a:pPr marL="0" indent="0">
              <a:spcBef>
                <a:spcPts val="0"/>
              </a:spcBef>
              <a:spcAft>
                <a:spcPts val="225"/>
              </a:spcAft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Rohan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Hazra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MD, </a:t>
            </a:r>
          </a:p>
          <a:p>
            <a:pPr marL="0" indent="0">
              <a:spcBef>
                <a:spcPts val="0"/>
              </a:spcBef>
              <a:spcAft>
                <a:spcPts val="225"/>
              </a:spcAft>
              <a:buNone/>
            </a:pP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Pim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Brouwers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PhD,</a:t>
            </a:r>
          </a:p>
          <a:p>
            <a:pPr marL="0" indent="0">
              <a:spcBef>
                <a:spcPts val="0"/>
              </a:spcBef>
              <a:spcAft>
                <a:spcPts val="225"/>
              </a:spcAft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George R.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Seage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DSc, </a:t>
            </a:r>
          </a:p>
          <a:p>
            <a:pPr marL="0" indent="0">
              <a:spcBef>
                <a:spcPts val="0"/>
              </a:spcBef>
              <a:spcAft>
                <a:spcPts val="225"/>
              </a:spcAft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Ellen Chadwick, MD</a:t>
            </a:r>
          </a:p>
          <a:p>
            <a:pPr marL="0" indent="0">
              <a:spcBef>
                <a:spcPts val="0"/>
              </a:spcBef>
              <a:spcAft>
                <a:spcPts val="225"/>
              </a:spcAft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Paige Williams, PhD, </a:t>
            </a:r>
          </a:p>
          <a:p>
            <a:pPr marL="0" indent="0">
              <a:spcBef>
                <a:spcPts val="0"/>
              </a:spcBef>
              <a:spcAft>
                <a:spcPts val="225"/>
              </a:spcAft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Katherine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Tassiopoulos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DSc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79135" y="945212"/>
            <a:ext cx="2026443" cy="4013919"/>
          </a:xfrm>
        </p:spPr>
        <p:txBody>
          <a:bodyPr wrap="square">
            <a:spAutoFit/>
          </a:bodyPr>
          <a:lstStyle/>
          <a:p>
            <a:pPr marL="0" indent="0">
              <a:spcBef>
                <a:spcPts val="0"/>
              </a:spcBef>
              <a:spcAft>
                <a:spcPts val="450"/>
              </a:spcAft>
              <a:buNone/>
            </a:pPr>
            <a:r>
              <a:rPr lang="en-US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CASAH</a:t>
            </a:r>
            <a:endParaRPr lang="en-US" sz="2000" u="sng" dirty="0">
              <a:latin typeface="Arial" pitchFamily="34" charset="0"/>
              <a:cs typeface="Arial" pitchFamily="34" charset="0"/>
            </a:endParaRPr>
          </a:p>
          <a:p>
            <a:pPr marL="0" indent="0">
              <a:spcBef>
                <a:spcPts val="0"/>
              </a:spcBef>
              <a:spcAft>
                <a:spcPts val="225"/>
              </a:spcAft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Elaine Abrams, MD</a:t>
            </a:r>
          </a:p>
          <a:p>
            <a:pPr marL="0" indent="0">
              <a:spcBef>
                <a:spcPts val="0"/>
              </a:spcBef>
              <a:spcAft>
                <a:spcPts val="225"/>
              </a:spcAft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Rehema Korich, MPH</a:t>
            </a:r>
          </a:p>
          <a:p>
            <a:pPr marL="0" indent="0">
              <a:spcBef>
                <a:spcPts val="0"/>
              </a:spcBef>
              <a:spcAft>
                <a:spcPts val="225"/>
              </a:spcAft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Jeannette Raymond</a:t>
            </a:r>
          </a:p>
          <a:p>
            <a:pPr marL="0" indent="0">
              <a:spcBef>
                <a:spcPts val="0"/>
              </a:spcBef>
              <a:spcAft>
                <a:spcPts val="225"/>
              </a:spcAft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Katherine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Elkington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PhD</a:t>
            </a:r>
          </a:p>
          <a:p>
            <a:pPr marL="0" indent="0">
              <a:spcBef>
                <a:spcPts val="0"/>
              </a:spcBef>
              <a:spcAft>
                <a:spcPts val="225"/>
              </a:spcAft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Cheng-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Shiun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Leu, PhD</a:t>
            </a:r>
          </a:p>
          <a:p>
            <a:pPr marL="0" indent="0">
              <a:spcBef>
                <a:spcPts val="0"/>
              </a:spcBef>
              <a:spcAft>
                <a:spcPts val="225"/>
              </a:spcAft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Curtis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Dolezal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PhD</a:t>
            </a:r>
          </a:p>
          <a:p>
            <a:pPr marL="0" indent="0">
              <a:spcBef>
                <a:spcPts val="0"/>
              </a:spcBef>
              <a:spcAft>
                <a:spcPts val="225"/>
              </a:spcAft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Andrew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Wiznia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MD</a:t>
            </a:r>
          </a:p>
          <a:p>
            <a:pPr marL="0" indent="0">
              <a:spcBef>
                <a:spcPts val="0"/>
              </a:spcBef>
              <a:spcAft>
                <a:spcPts val="225"/>
              </a:spcAft>
              <a:buNone/>
            </a:pP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Mahrukh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Bamji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MD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spcAft>
                <a:spcPts val="225"/>
              </a:spcAft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Patricia Warne, PhD</a:t>
            </a:r>
          </a:p>
          <a:p>
            <a:pPr marL="0" indent="0">
              <a:spcBef>
                <a:spcPts val="0"/>
              </a:spcBef>
              <a:spcAft>
                <a:spcPts val="225"/>
              </a:spcAft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Amelia Bucek, MPH</a:t>
            </a:r>
          </a:p>
          <a:p>
            <a:pPr marL="0" indent="0">
              <a:spcBef>
                <a:spcPts val="0"/>
              </a:spcBef>
              <a:spcAft>
                <a:spcPts val="225"/>
              </a:spcAft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Reuben Robbins PHD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78917" y="5231001"/>
            <a:ext cx="59023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173831" algn="ctr">
              <a:buClr>
                <a:srgbClr val="3F788F"/>
              </a:buClr>
              <a:buSzPct val="80000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FUNDERS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NIH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(NIMH, NICHD)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794428" y="945212"/>
            <a:ext cx="4321927" cy="4608954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>
              <a:spcAft>
                <a:spcPts val="450"/>
              </a:spcAft>
            </a:pPr>
            <a:r>
              <a:rPr lang="en-US" sz="2000" b="1" u="sng" dirty="0">
                <a:latin typeface="Arial" charset="0"/>
                <a:ea typeface="Arial" charset="0"/>
                <a:cs typeface="Arial" charset="0"/>
              </a:rPr>
              <a:t>Resilience</a:t>
            </a:r>
          </a:p>
          <a:p>
            <a:pPr>
              <a:spcAft>
                <a:spcPts val="225"/>
              </a:spcAft>
            </a:pP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Jintanat Ananworanich, MD, PhD</a:t>
            </a:r>
          </a:p>
          <a:p>
            <a:pPr>
              <a:spcAft>
                <a:spcPts val="225"/>
              </a:spcAft>
            </a:pP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Stephen Kerr, PhD</a:t>
            </a:r>
          </a:p>
          <a:p>
            <a:pPr>
              <a:spcAft>
                <a:spcPts val="225"/>
              </a:spcAft>
            </a:pP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Kathleen </a:t>
            </a:r>
            <a:r>
              <a:rPr lang="en-US" sz="1600" dirty="0" err="1">
                <a:latin typeface="Arial" charset="0"/>
                <a:ea typeface="Arial" charset="0"/>
                <a:cs typeface="Arial" charset="0"/>
              </a:rPr>
              <a:t>Malee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, PhD</a:t>
            </a:r>
          </a:p>
          <a:p>
            <a:pPr>
              <a:spcAft>
                <a:spcPts val="225"/>
              </a:spcAft>
            </a:pPr>
            <a:r>
              <a:rPr lang="en-US" sz="1600" dirty="0" err="1">
                <a:latin typeface="Arial" charset="0"/>
                <a:ea typeface="Arial" charset="0"/>
                <a:cs typeface="Arial" charset="0"/>
              </a:rPr>
              <a:t>Thanyawee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latin typeface="Arial" charset="0"/>
                <a:ea typeface="Arial" charset="0"/>
                <a:cs typeface="Arial" charset="0"/>
              </a:rPr>
              <a:t>Puthanakit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 MD</a:t>
            </a:r>
          </a:p>
          <a:p>
            <a:pPr>
              <a:spcAft>
                <a:spcPts val="225"/>
              </a:spcAft>
            </a:pP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Natalie </a:t>
            </a:r>
            <a:r>
              <a:rPr lang="en-US" sz="1600" dirty="0" err="1">
                <a:latin typeface="Arial" charset="0"/>
                <a:ea typeface="Arial" charset="0"/>
                <a:cs typeface="Arial" charset="0"/>
              </a:rPr>
              <a:t>Wipaporn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latin typeface="Arial" charset="0"/>
                <a:ea typeface="Arial" charset="0"/>
                <a:cs typeface="Arial" charset="0"/>
              </a:rPr>
              <a:t>Songtaweesin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, MD</a:t>
            </a:r>
          </a:p>
          <a:p>
            <a:pPr>
              <a:spcAft>
                <a:spcPts val="225"/>
              </a:spcAft>
            </a:pP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Robert Paul, PhD</a:t>
            </a:r>
          </a:p>
          <a:p>
            <a:pPr>
              <a:spcAft>
                <a:spcPts val="225"/>
              </a:spcAft>
            </a:pPr>
            <a:r>
              <a:rPr lang="en-US" sz="1600" dirty="0" err="1">
                <a:latin typeface="Arial" charset="0"/>
                <a:ea typeface="Arial" charset="0"/>
                <a:cs typeface="Arial" charset="0"/>
              </a:rPr>
              <a:t>Tulathip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latin typeface="Arial" charset="0"/>
                <a:ea typeface="Arial" charset="0"/>
                <a:cs typeface="Arial" charset="0"/>
              </a:rPr>
              <a:t>Suwanlerk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, MSc</a:t>
            </a:r>
          </a:p>
          <a:p>
            <a:pPr>
              <a:spcAft>
                <a:spcPts val="225"/>
              </a:spcAft>
            </a:pPr>
            <a:r>
              <a:rPr lang="en-US" sz="1600" dirty="0" err="1">
                <a:latin typeface="Arial" charset="0"/>
                <a:ea typeface="Arial" charset="0"/>
                <a:cs typeface="Arial" charset="0"/>
              </a:rPr>
              <a:t>Jiratchiya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latin typeface="Arial" charset="0"/>
                <a:ea typeface="Arial" charset="0"/>
                <a:cs typeface="Arial" charset="0"/>
              </a:rPr>
              <a:t>Sophonphan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MSc</a:t>
            </a:r>
          </a:p>
          <a:p>
            <a:endParaRPr lang="en-US" sz="1600" dirty="0">
              <a:latin typeface="Arial" charset="0"/>
              <a:ea typeface="Arial" charset="0"/>
              <a:cs typeface="Arial" charset="0"/>
            </a:endParaRPr>
          </a:p>
          <a:p>
            <a:endParaRPr lang="en-US" sz="1600" dirty="0">
              <a:latin typeface="Arial" charset="0"/>
              <a:ea typeface="Arial" charset="0"/>
              <a:cs typeface="Arial" charset="0"/>
            </a:endParaRPr>
          </a:p>
          <a:p>
            <a:endParaRPr lang="en-US" sz="1600" dirty="0">
              <a:latin typeface="Arial" charset="0"/>
              <a:ea typeface="Arial" charset="0"/>
              <a:cs typeface="Arial" charset="0"/>
            </a:endParaRPr>
          </a:p>
          <a:p>
            <a:endParaRPr lang="en-US" sz="16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1600" dirty="0">
                <a:latin typeface="Arial" charset="0"/>
                <a:ea typeface="Arial" charset="0"/>
                <a:cs typeface="Arial" charset="0"/>
              </a:rPr>
              <a:t>Pope </a:t>
            </a:r>
            <a:r>
              <a:rPr lang="en-US" sz="1600" dirty="0" err="1">
                <a:latin typeface="Arial" charset="0"/>
                <a:ea typeface="Arial" charset="0"/>
                <a:cs typeface="Arial" charset="0"/>
              </a:rPr>
              <a:t>Kosalaraksa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, MD</a:t>
            </a:r>
          </a:p>
          <a:p>
            <a:r>
              <a:rPr lang="en-US" sz="1600" dirty="0" err="1">
                <a:latin typeface="Arial" charset="0"/>
                <a:ea typeface="Arial" charset="0"/>
                <a:cs typeface="Arial" charset="0"/>
              </a:rPr>
              <a:t>Kulvadee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latin typeface="Arial" charset="0"/>
                <a:ea typeface="Arial" charset="0"/>
                <a:cs typeface="Arial" charset="0"/>
              </a:rPr>
              <a:t>Thongpibul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, PhD</a:t>
            </a:r>
          </a:p>
          <a:p>
            <a:r>
              <a:rPr lang="en-US" sz="1600" dirty="0" err="1">
                <a:latin typeface="Arial" charset="0"/>
                <a:ea typeface="Arial" charset="0"/>
                <a:cs typeface="Arial" charset="0"/>
              </a:rPr>
              <a:t>Pradthana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latin typeface="Arial" charset="0"/>
                <a:ea typeface="Arial" charset="0"/>
                <a:cs typeface="Arial" charset="0"/>
              </a:rPr>
              <a:t>Ounchanum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, MD</a:t>
            </a:r>
          </a:p>
          <a:p>
            <a:r>
              <a:rPr lang="en-US" sz="1600" dirty="0">
                <a:latin typeface="Arial" charset="0"/>
                <a:ea typeface="Arial" charset="0"/>
                <a:cs typeface="Arial" charset="0"/>
              </a:rPr>
              <a:t>Linda </a:t>
            </a:r>
            <a:r>
              <a:rPr lang="en-US" sz="1600" dirty="0" err="1">
                <a:latin typeface="Arial" charset="0"/>
                <a:ea typeface="Arial" charset="0"/>
                <a:cs typeface="Arial" charset="0"/>
              </a:rPr>
              <a:t>Aurpibul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, MD</a:t>
            </a:r>
          </a:p>
          <a:p>
            <a:r>
              <a:rPr lang="en-US" sz="1600" dirty="0" err="1">
                <a:latin typeface="Arial" charset="0"/>
                <a:ea typeface="Arial" charset="0"/>
                <a:cs typeface="Arial" charset="0"/>
              </a:rPr>
              <a:t>Suparat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latin typeface="Arial" charset="0"/>
                <a:ea typeface="Arial" charset="0"/>
                <a:cs typeface="Arial" charset="0"/>
              </a:rPr>
              <a:t>Kanjanavanit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, MD</a:t>
            </a:r>
          </a:p>
          <a:p>
            <a:r>
              <a:rPr lang="en-US" sz="1600" dirty="0" err="1">
                <a:latin typeface="Arial" charset="0"/>
                <a:ea typeface="Arial" charset="0"/>
                <a:cs typeface="Arial" charset="0"/>
              </a:rPr>
              <a:t>Chaiwat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latin typeface="Arial" charset="0"/>
                <a:ea typeface="Arial" charset="0"/>
                <a:cs typeface="Arial" charset="0"/>
              </a:rPr>
              <a:t>Ngampiyaskul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, MD</a:t>
            </a:r>
          </a:p>
          <a:p>
            <a:r>
              <a:rPr lang="en-US" sz="1600" dirty="0">
                <a:latin typeface="Arial" charset="0"/>
                <a:ea typeface="Arial" charset="0"/>
                <a:cs typeface="Arial" charset="0"/>
              </a:rPr>
              <a:t>Kea </a:t>
            </a:r>
            <a:r>
              <a:rPr lang="en-US" sz="1600" dirty="0" err="1">
                <a:latin typeface="Arial" charset="0"/>
                <a:ea typeface="Arial" charset="0"/>
                <a:cs typeface="Arial" charset="0"/>
              </a:rPr>
              <a:t>Chettra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, MD</a:t>
            </a:r>
          </a:p>
          <a:p>
            <a:r>
              <a:rPr lang="en-US" sz="1600" dirty="0">
                <a:latin typeface="Arial" charset="0"/>
                <a:ea typeface="Arial" charset="0"/>
                <a:cs typeface="Arial" charset="0"/>
              </a:rPr>
              <a:t>Penh Sun Ly, MD</a:t>
            </a:r>
          </a:p>
          <a:p>
            <a:endParaRPr lang="en-US" sz="1600" dirty="0">
              <a:latin typeface="Arial" charset="0"/>
              <a:ea typeface="Arial" charset="0"/>
              <a:cs typeface="Arial" charset="0"/>
            </a:endParaRPr>
          </a:p>
          <a:p>
            <a:endParaRPr lang="en-US" sz="1400" dirty="0">
              <a:latin typeface="Arial" charset="0"/>
              <a:ea typeface="Arial" charset="0"/>
              <a:cs typeface="Arial" charset="0"/>
            </a:endParaRPr>
          </a:p>
          <a:p>
            <a:pPr>
              <a:spcAft>
                <a:spcPts val="225"/>
              </a:spcAft>
            </a:pPr>
            <a:endParaRPr lang="en-US" sz="14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13916" y="5931234"/>
            <a:ext cx="8632376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Youth and their families affected by HIV who gave us considerable time and their wisdom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196798" y="4024044"/>
            <a:ext cx="25064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Other</a:t>
            </a:r>
            <a:endParaRPr lang="en-US" b="1" u="sng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Leigh Reardon, MPH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0207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val 24"/>
          <p:cNvSpPr/>
          <p:nvPr/>
        </p:nvSpPr>
        <p:spPr>
          <a:xfrm>
            <a:off x="1752600" y="1378791"/>
            <a:ext cx="5962650" cy="4755309"/>
          </a:xfrm>
          <a:prstGeom prst="ellipse">
            <a:avLst/>
          </a:prstGeom>
          <a:noFill/>
          <a:ln w="28575">
            <a:solidFill>
              <a:schemeClr val="accent1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71808" y="950119"/>
            <a:ext cx="9000381" cy="5740027"/>
            <a:chOff x="1146594" y="667100"/>
            <a:chExt cx="7601471" cy="5476648"/>
          </a:xfrm>
        </p:grpSpPr>
        <p:sp>
          <p:nvSpPr>
            <p:cNvPr id="4" name="Freeform 3"/>
            <p:cNvSpPr/>
            <p:nvPr/>
          </p:nvSpPr>
          <p:spPr>
            <a:xfrm>
              <a:off x="3783786" y="667100"/>
              <a:ext cx="2380510" cy="1151662"/>
            </a:xfrm>
            <a:custGeom>
              <a:avLst/>
              <a:gdLst>
                <a:gd name="connsiteX0" fmla="*/ 0 w 1867732"/>
                <a:gd name="connsiteY0" fmla="*/ 134688 h 808114"/>
                <a:gd name="connsiteX1" fmla="*/ 134688 w 1867732"/>
                <a:gd name="connsiteY1" fmla="*/ 0 h 808114"/>
                <a:gd name="connsiteX2" fmla="*/ 1733044 w 1867732"/>
                <a:gd name="connsiteY2" fmla="*/ 0 h 808114"/>
                <a:gd name="connsiteX3" fmla="*/ 1867732 w 1867732"/>
                <a:gd name="connsiteY3" fmla="*/ 134688 h 808114"/>
                <a:gd name="connsiteX4" fmla="*/ 1867732 w 1867732"/>
                <a:gd name="connsiteY4" fmla="*/ 673426 h 808114"/>
                <a:gd name="connsiteX5" fmla="*/ 1733044 w 1867732"/>
                <a:gd name="connsiteY5" fmla="*/ 808114 h 808114"/>
                <a:gd name="connsiteX6" fmla="*/ 134688 w 1867732"/>
                <a:gd name="connsiteY6" fmla="*/ 808114 h 808114"/>
                <a:gd name="connsiteX7" fmla="*/ 0 w 1867732"/>
                <a:gd name="connsiteY7" fmla="*/ 673426 h 808114"/>
                <a:gd name="connsiteX8" fmla="*/ 0 w 1867732"/>
                <a:gd name="connsiteY8" fmla="*/ 134688 h 80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67732" h="808114">
                  <a:moveTo>
                    <a:pt x="0" y="134688"/>
                  </a:moveTo>
                  <a:cubicBezTo>
                    <a:pt x="0" y="60302"/>
                    <a:pt x="60302" y="0"/>
                    <a:pt x="134688" y="0"/>
                  </a:cubicBezTo>
                  <a:lnTo>
                    <a:pt x="1733044" y="0"/>
                  </a:lnTo>
                  <a:cubicBezTo>
                    <a:pt x="1807430" y="0"/>
                    <a:pt x="1867732" y="60302"/>
                    <a:pt x="1867732" y="134688"/>
                  </a:cubicBezTo>
                  <a:lnTo>
                    <a:pt x="1867732" y="673426"/>
                  </a:lnTo>
                  <a:cubicBezTo>
                    <a:pt x="1867732" y="747812"/>
                    <a:pt x="1807430" y="808114"/>
                    <a:pt x="1733044" y="808114"/>
                  </a:cubicBezTo>
                  <a:lnTo>
                    <a:pt x="134688" y="808114"/>
                  </a:lnTo>
                  <a:cubicBezTo>
                    <a:pt x="60302" y="808114"/>
                    <a:pt x="0" y="747812"/>
                    <a:pt x="0" y="673426"/>
                  </a:cubicBezTo>
                  <a:lnTo>
                    <a:pt x="0" y="134688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85169" tIns="85169" rIns="85169" bIns="85169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100000"/>
                </a:lnSpc>
                <a:spcBef>
                  <a:spcPct val="0"/>
                </a:spcBef>
                <a:spcAft>
                  <a:spcPts val="300"/>
                </a:spcAft>
                <a:buNone/>
              </a:pPr>
              <a:r>
                <a:rPr lang="en-US" sz="1400" b="1" u="sng" kern="1200" dirty="0">
                  <a:latin typeface="Arial" panose="020B0604020202020204" pitchFamily="34" charset="0"/>
                  <a:cs typeface="Arial" panose="020B0604020202020204" pitchFamily="34" charset="0"/>
                </a:rPr>
                <a:t>Adolescence</a:t>
              </a:r>
            </a:p>
            <a:p>
              <a:pPr marL="0" lvl="0" indent="0" algn="ctr" defTabSz="533400">
                <a:lnSpc>
                  <a:spcPct val="100000"/>
                </a:lnSpc>
                <a:spcBef>
                  <a:spcPct val="0"/>
                </a:spcBef>
                <a:spcAft>
                  <a:spcPts val="300"/>
                </a:spcAft>
                <a:buNone/>
              </a:pPr>
              <a:r>
                <a:rPr lang="en-US" sz="11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- Puberty </a:t>
              </a:r>
            </a:p>
            <a:p>
              <a:pPr marL="0" lvl="0" indent="0" algn="ctr" defTabSz="533400">
                <a:lnSpc>
                  <a:spcPct val="100000"/>
                </a:lnSpc>
                <a:spcBef>
                  <a:spcPct val="0"/>
                </a:spcBef>
                <a:spcAft>
                  <a:spcPts val="300"/>
                </a:spcAft>
                <a:buNone/>
              </a:pPr>
              <a:r>
                <a:rPr lang="en-US" sz="11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- Neurocognitive development</a:t>
              </a:r>
            </a:p>
            <a:p>
              <a:pPr lvl="0" algn="ctr" defTabSz="533400">
                <a:spcBef>
                  <a:spcPct val="0"/>
                </a:spcBef>
                <a:spcAft>
                  <a:spcPts val="300"/>
                </a:spcAft>
              </a:pPr>
              <a:r>
                <a:rPr lang="en-US" sz="1100" dirty="0">
                  <a:latin typeface="Arial" panose="020B0604020202020204" pitchFamily="34" charset="0"/>
                  <a:cs typeface="Arial" panose="020B0604020202020204" pitchFamily="34" charset="0"/>
                </a:rPr>
                <a:t>- Transition</a:t>
              </a:r>
              <a:endParaRPr lang="en-US" sz="1100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6229299" y="1690229"/>
              <a:ext cx="2410298" cy="1144783"/>
            </a:xfrm>
            <a:custGeom>
              <a:avLst/>
              <a:gdLst>
                <a:gd name="connsiteX0" fmla="*/ 0 w 2073990"/>
                <a:gd name="connsiteY0" fmla="*/ 216336 h 1297990"/>
                <a:gd name="connsiteX1" fmla="*/ 216336 w 2073990"/>
                <a:gd name="connsiteY1" fmla="*/ 0 h 1297990"/>
                <a:gd name="connsiteX2" fmla="*/ 1857654 w 2073990"/>
                <a:gd name="connsiteY2" fmla="*/ 0 h 1297990"/>
                <a:gd name="connsiteX3" fmla="*/ 2073990 w 2073990"/>
                <a:gd name="connsiteY3" fmla="*/ 216336 h 1297990"/>
                <a:gd name="connsiteX4" fmla="*/ 2073990 w 2073990"/>
                <a:gd name="connsiteY4" fmla="*/ 1081654 h 1297990"/>
                <a:gd name="connsiteX5" fmla="*/ 1857654 w 2073990"/>
                <a:gd name="connsiteY5" fmla="*/ 1297990 h 1297990"/>
                <a:gd name="connsiteX6" fmla="*/ 216336 w 2073990"/>
                <a:gd name="connsiteY6" fmla="*/ 1297990 h 1297990"/>
                <a:gd name="connsiteX7" fmla="*/ 0 w 2073990"/>
                <a:gd name="connsiteY7" fmla="*/ 1081654 h 1297990"/>
                <a:gd name="connsiteX8" fmla="*/ 0 w 2073990"/>
                <a:gd name="connsiteY8" fmla="*/ 216336 h 1297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73990" h="1297990">
                  <a:moveTo>
                    <a:pt x="0" y="216336"/>
                  </a:moveTo>
                  <a:cubicBezTo>
                    <a:pt x="0" y="96857"/>
                    <a:pt x="96857" y="0"/>
                    <a:pt x="216336" y="0"/>
                  </a:cubicBezTo>
                  <a:lnTo>
                    <a:pt x="1857654" y="0"/>
                  </a:lnTo>
                  <a:cubicBezTo>
                    <a:pt x="1977133" y="0"/>
                    <a:pt x="2073990" y="96857"/>
                    <a:pt x="2073990" y="216336"/>
                  </a:cubicBezTo>
                  <a:lnTo>
                    <a:pt x="2073990" y="1081654"/>
                  </a:lnTo>
                  <a:cubicBezTo>
                    <a:pt x="2073990" y="1201133"/>
                    <a:pt x="1977133" y="1297990"/>
                    <a:pt x="1857654" y="1297990"/>
                  </a:cubicBezTo>
                  <a:lnTo>
                    <a:pt x="216336" y="1297990"/>
                  </a:lnTo>
                  <a:cubicBezTo>
                    <a:pt x="96857" y="1297990"/>
                    <a:pt x="0" y="1201133"/>
                    <a:pt x="0" y="1081654"/>
                  </a:cubicBezTo>
                  <a:lnTo>
                    <a:pt x="0" y="216336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109083" tIns="109083" rIns="109083" bIns="109083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b="1" u="sng" kern="1200" dirty="0">
                  <a:latin typeface="Arial" panose="020B0604020202020204" pitchFamily="34" charset="0"/>
                  <a:cs typeface="Arial" panose="020B0604020202020204" pitchFamily="34" charset="0"/>
                </a:rPr>
                <a:t>Socio-economic Factors</a:t>
              </a:r>
            </a:p>
            <a:p>
              <a:pPr marL="0" lvl="0" indent="0" algn="ctr" defTabSz="533400">
                <a:lnSpc>
                  <a:spcPct val="100000"/>
                </a:lnSpc>
                <a:spcBef>
                  <a:spcPct val="0"/>
                </a:spcBef>
                <a:spcAft>
                  <a:spcPts val="300"/>
                </a:spcAft>
                <a:buNone/>
              </a:pPr>
              <a:r>
                <a:rPr lang="en-US" sz="1050" kern="1200" dirty="0">
                  <a:latin typeface="Arial" panose="020B0604020202020204" pitchFamily="34" charset="0"/>
                  <a:cs typeface="Arial" panose="020B0604020202020204" pitchFamily="34" charset="0"/>
                </a:rPr>
                <a:t>- </a:t>
              </a:r>
              <a:r>
                <a:rPr lang="en-US" sz="11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Poverty and social disadvantages</a:t>
              </a:r>
            </a:p>
            <a:p>
              <a:pPr marL="0" lvl="0" indent="0" algn="ctr" defTabSz="533400">
                <a:lnSpc>
                  <a:spcPct val="100000"/>
                </a:lnSpc>
                <a:spcBef>
                  <a:spcPct val="0"/>
                </a:spcBef>
                <a:spcAft>
                  <a:spcPts val="300"/>
                </a:spcAft>
                <a:buNone/>
              </a:pPr>
              <a:r>
                <a:rPr lang="en-US" sz="11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- Housing &amp; food insecurity</a:t>
              </a:r>
            </a:p>
            <a:p>
              <a:pPr marL="0" lvl="0" indent="0" algn="ctr" defTabSz="533400">
                <a:lnSpc>
                  <a:spcPct val="100000"/>
                </a:lnSpc>
                <a:spcBef>
                  <a:spcPct val="0"/>
                </a:spcBef>
                <a:spcAft>
                  <a:spcPts val="300"/>
                </a:spcAft>
                <a:buNone/>
              </a:pPr>
              <a:r>
                <a:rPr lang="en-US" sz="11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- Limited educational/employment opportunities </a:t>
              </a:r>
            </a:p>
          </p:txBody>
        </p:sp>
        <p:sp>
          <p:nvSpPr>
            <p:cNvPr id="13" name="Freeform 12"/>
            <p:cNvSpPr/>
            <p:nvPr/>
          </p:nvSpPr>
          <p:spPr>
            <a:xfrm>
              <a:off x="6229299" y="3463905"/>
              <a:ext cx="2518766" cy="1224420"/>
            </a:xfrm>
            <a:custGeom>
              <a:avLst/>
              <a:gdLst>
                <a:gd name="connsiteX0" fmla="*/ 0 w 1867732"/>
                <a:gd name="connsiteY0" fmla="*/ 216336 h 1297990"/>
                <a:gd name="connsiteX1" fmla="*/ 216336 w 1867732"/>
                <a:gd name="connsiteY1" fmla="*/ 0 h 1297990"/>
                <a:gd name="connsiteX2" fmla="*/ 1651396 w 1867732"/>
                <a:gd name="connsiteY2" fmla="*/ 0 h 1297990"/>
                <a:gd name="connsiteX3" fmla="*/ 1867732 w 1867732"/>
                <a:gd name="connsiteY3" fmla="*/ 216336 h 1297990"/>
                <a:gd name="connsiteX4" fmla="*/ 1867732 w 1867732"/>
                <a:gd name="connsiteY4" fmla="*/ 1081654 h 1297990"/>
                <a:gd name="connsiteX5" fmla="*/ 1651396 w 1867732"/>
                <a:gd name="connsiteY5" fmla="*/ 1297990 h 1297990"/>
                <a:gd name="connsiteX6" fmla="*/ 216336 w 1867732"/>
                <a:gd name="connsiteY6" fmla="*/ 1297990 h 1297990"/>
                <a:gd name="connsiteX7" fmla="*/ 0 w 1867732"/>
                <a:gd name="connsiteY7" fmla="*/ 1081654 h 1297990"/>
                <a:gd name="connsiteX8" fmla="*/ 0 w 1867732"/>
                <a:gd name="connsiteY8" fmla="*/ 216336 h 1297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67732" h="1297990">
                  <a:moveTo>
                    <a:pt x="0" y="216336"/>
                  </a:moveTo>
                  <a:cubicBezTo>
                    <a:pt x="0" y="96857"/>
                    <a:pt x="96857" y="0"/>
                    <a:pt x="216336" y="0"/>
                  </a:cubicBezTo>
                  <a:lnTo>
                    <a:pt x="1651396" y="0"/>
                  </a:lnTo>
                  <a:cubicBezTo>
                    <a:pt x="1770875" y="0"/>
                    <a:pt x="1867732" y="96857"/>
                    <a:pt x="1867732" y="216336"/>
                  </a:cubicBezTo>
                  <a:lnTo>
                    <a:pt x="1867732" y="1081654"/>
                  </a:lnTo>
                  <a:cubicBezTo>
                    <a:pt x="1867732" y="1201133"/>
                    <a:pt x="1770875" y="1297990"/>
                    <a:pt x="1651396" y="1297990"/>
                  </a:cubicBezTo>
                  <a:lnTo>
                    <a:pt x="216336" y="1297990"/>
                  </a:lnTo>
                  <a:cubicBezTo>
                    <a:pt x="96857" y="1297990"/>
                    <a:pt x="0" y="1201133"/>
                    <a:pt x="0" y="1081654"/>
                  </a:cubicBezTo>
                  <a:lnTo>
                    <a:pt x="0" y="216336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109083" tIns="109083" rIns="109083" bIns="109083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b="1" u="sng" kern="1200" dirty="0">
                  <a:latin typeface="Arial" panose="020B0604020202020204" pitchFamily="34" charset="0"/>
                  <a:cs typeface="Arial" panose="020B0604020202020204" pitchFamily="34" charset="0"/>
                </a:rPr>
                <a:t>Environment</a:t>
              </a:r>
            </a:p>
            <a:p>
              <a:pPr marL="0" lvl="0" indent="0" algn="ctr" defTabSz="533400">
                <a:lnSpc>
                  <a:spcPct val="100000"/>
                </a:lnSpc>
                <a:spcBef>
                  <a:spcPct val="0"/>
                </a:spcBef>
                <a:spcAft>
                  <a:spcPts val="300"/>
                </a:spcAft>
                <a:buNone/>
              </a:pPr>
              <a:r>
                <a:rPr lang="en-US" sz="11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- Violence</a:t>
              </a:r>
            </a:p>
            <a:p>
              <a:pPr marL="0" lvl="0" indent="0" algn="ctr" defTabSz="533400">
                <a:lnSpc>
                  <a:spcPct val="100000"/>
                </a:lnSpc>
                <a:spcBef>
                  <a:spcPct val="0"/>
                </a:spcBef>
                <a:spcAft>
                  <a:spcPts val="300"/>
                </a:spcAft>
                <a:buNone/>
              </a:pPr>
              <a:r>
                <a:rPr lang="en-US" sz="1100" dirty="0">
                  <a:latin typeface="Arial" panose="020B0604020202020204" pitchFamily="34" charset="0"/>
                  <a:cs typeface="Arial" panose="020B0604020202020204" pitchFamily="34" charset="0"/>
                </a:rPr>
                <a:t>- Substance use</a:t>
              </a:r>
              <a:endParaRPr lang="en-US" sz="1100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lvl="0" indent="0" algn="ctr" defTabSz="533400">
                <a:lnSpc>
                  <a:spcPct val="100000"/>
                </a:lnSpc>
                <a:spcBef>
                  <a:spcPct val="0"/>
                </a:spcBef>
                <a:spcAft>
                  <a:spcPts val="300"/>
                </a:spcAft>
                <a:buNone/>
              </a:pPr>
              <a:r>
                <a:rPr lang="en-US" sz="11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- Racial/ethnic discrimination/marginalization</a:t>
              </a:r>
            </a:p>
            <a:p>
              <a:pPr marL="0" lvl="0" indent="0" algn="ctr" defTabSz="533400">
                <a:lnSpc>
                  <a:spcPct val="100000"/>
                </a:lnSpc>
                <a:spcBef>
                  <a:spcPct val="0"/>
                </a:spcBef>
                <a:spcAft>
                  <a:spcPts val="300"/>
                </a:spcAft>
                <a:buNone/>
              </a:pPr>
              <a:r>
                <a:rPr lang="en-US" sz="11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- HIV-stigma</a:t>
              </a:r>
            </a:p>
          </p:txBody>
        </p:sp>
        <p:sp>
          <p:nvSpPr>
            <p:cNvPr id="15" name="Freeform 14"/>
            <p:cNvSpPr/>
            <p:nvPr/>
          </p:nvSpPr>
          <p:spPr>
            <a:xfrm>
              <a:off x="2164923" y="4992646"/>
              <a:ext cx="2574935" cy="1151102"/>
            </a:xfrm>
            <a:custGeom>
              <a:avLst/>
              <a:gdLst>
                <a:gd name="connsiteX0" fmla="*/ 0 w 1867732"/>
                <a:gd name="connsiteY0" fmla="*/ 216336 h 1297990"/>
                <a:gd name="connsiteX1" fmla="*/ 216336 w 1867732"/>
                <a:gd name="connsiteY1" fmla="*/ 0 h 1297990"/>
                <a:gd name="connsiteX2" fmla="*/ 1651396 w 1867732"/>
                <a:gd name="connsiteY2" fmla="*/ 0 h 1297990"/>
                <a:gd name="connsiteX3" fmla="*/ 1867732 w 1867732"/>
                <a:gd name="connsiteY3" fmla="*/ 216336 h 1297990"/>
                <a:gd name="connsiteX4" fmla="*/ 1867732 w 1867732"/>
                <a:gd name="connsiteY4" fmla="*/ 1081654 h 1297990"/>
                <a:gd name="connsiteX5" fmla="*/ 1651396 w 1867732"/>
                <a:gd name="connsiteY5" fmla="*/ 1297990 h 1297990"/>
                <a:gd name="connsiteX6" fmla="*/ 216336 w 1867732"/>
                <a:gd name="connsiteY6" fmla="*/ 1297990 h 1297990"/>
                <a:gd name="connsiteX7" fmla="*/ 0 w 1867732"/>
                <a:gd name="connsiteY7" fmla="*/ 1081654 h 1297990"/>
                <a:gd name="connsiteX8" fmla="*/ 0 w 1867732"/>
                <a:gd name="connsiteY8" fmla="*/ 216336 h 1297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67732" h="1297990">
                  <a:moveTo>
                    <a:pt x="0" y="216336"/>
                  </a:moveTo>
                  <a:cubicBezTo>
                    <a:pt x="0" y="96857"/>
                    <a:pt x="96857" y="0"/>
                    <a:pt x="216336" y="0"/>
                  </a:cubicBezTo>
                  <a:lnTo>
                    <a:pt x="1651396" y="0"/>
                  </a:lnTo>
                  <a:cubicBezTo>
                    <a:pt x="1770875" y="0"/>
                    <a:pt x="1867732" y="96857"/>
                    <a:pt x="1867732" y="216336"/>
                  </a:cubicBezTo>
                  <a:lnTo>
                    <a:pt x="1867732" y="1081654"/>
                  </a:lnTo>
                  <a:cubicBezTo>
                    <a:pt x="1867732" y="1201133"/>
                    <a:pt x="1770875" y="1297990"/>
                    <a:pt x="1651396" y="1297990"/>
                  </a:cubicBezTo>
                  <a:lnTo>
                    <a:pt x="216336" y="1297990"/>
                  </a:lnTo>
                  <a:cubicBezTo>
                    <a:pt x="96857" y="1297990"/>
                    <a:pt x="0" y="1201133"/>
                    <a:pt x="0" y="1081654"/>
                  </a:cubicBezTo>
                  <a:lnTo>
                    <a:pt x="0" y="216336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109083" tIns="109083" rIns="109083" bIns="109083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b="1" u="sng" kern="1200" dirty="0">
                  <a:latin typeface="Arial" panose="020B0604020202020204" pitchFamily="34" charset="0"/>
                  <a:cs typeface="Arial" panose="020B0604020202020204" pitchFamily="34" charset="0"/>
                </a:rPr>
                <a:t>Peers</a:t>
              </a:r>
              <a:endParaRPr lang="en-US" sz="1600" b="1" u="sng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lvl="0" indent="0" algn="ctr" defTabSz="533400">
                <a:lnSpc>
                  <a:spcPct val="100000"/>
                </a:lnSpc>
                <a:spcBef>
                  <a:spcPct val="0"/>
                </a:spcBef>
                <a:spcAft>
                  <a:spcPts val="300"/>
                </a:spcAft>
                <a:buNone/>
              </a:pPr>
              <a:r>
                <a:rPr lang="en-US" sz="11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- </a:t>
              </a:r>
              <a:r>
                <a:rPr lang="en-US" sz="12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Peer relationships/isolation</a:t>
              </a:r>
            </a:p>
            <a:p>
              <a:pPr marL="0" lvl="0" indent="0" algn="ctr" defTabSz="533400">
                <a:lnSpc>
                  <a:spcPct val="100000"/>
                </a:lnSpc>
                <a:spcBef>
                  <a:spcPct val="0"/>
                </a:spcBef>
                <a:spcAft>
                  <a:spcPts val="300"/>
                </a:spcAft>
                <a:buNone/>
              </a:pPr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Bullying</a:t>
              </a:r>
              <a:endParaRPr lang="en-US" sz="1200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lvl="0" indent="0" algn="ctr" defTabSz="533400">
                <a:lnSpc>
                  <a:spcPct val="100000"/>
                </a:lnSpc>
                <a:spcBef>
                  <a:spcPct val="0"/>
                </a:spcBef>
                <a:spcAft>
                  <a:spcPts val="300"/>
                </a:spcAft>
                <a:buNone/>
              </a:pPr>
              <a:r>
                <a:rPr lang="en-US" sz="12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- Peer influences (positive/negative)</a:t>
              </a:r>
            </a:p>
          </p:txBody>
        </p:sp>
        <p:sp>
          <p:nvSpPr>
            <p:cNvPr id="17" name="Freeform 16"/>
            <p:cNvSpPr/>
            <p:nvPr/>
          </p:nvSpPr>
          <p:spPr>
            <a:xfrm>
              <a:off x="5215331" y="4992646"/>
              <a:ext cx="2443222" cy="1151102"/>
            </a:xfrm>
            <a:custGeom>
              <a:avLst/>
              <a:gdLst>
                <a:gd name="connsiteX0" fmla="*/ 0 w 2109993"/>
                <a:gd name="connsiteY0" fmla="*/ 216336 h 1297990"/>
                <a:gd name="connsiteX1" fmla="*/ 216336 w 2109993"/>
                <a:gd name="connsiteY1" fmla="*/ 0 h 1297990"/>
                <a:gd name="connsiteX2" fmla="*/ 1893657 w 2109993"/>
                <a:gd name="connsiteY2" fmla="*/ 0 h 1297990"/>
                <a:gd name="connsiteX3" fmla="*/ 2109993 w 2109993"/>
                <a:gd name="connsiteY3" fmla="*/ 216336 h 1297990"/>
                <a:gd name="connsiteX4" fmla="*/ 2109993 w 2109993"/>
                <a:gd name="connsiteY4" fmla="*/ 1081654 h 1297990"/>
                <a:gd name="connsiteX5" fmla="*/ 1893657 w 2109993"/>
                <a:gd name="connsiteY5" fmla="*/ 1297990 h 1297990"/>
                <a:gd name="connsiteX6" fmla="*/ 216336 w 2109993"/>
                <a:gd name="connsiteY6" fmla="*/ 1297990 h 1297990"/>
                <a:gd name="connsiteX7" fmla="*/ 0 w 2109993"/>
                <a:gd name="connsiteY7" fmla="*/ 1081654 h 1297990"/>
                <a:gd name="connsiteX8" fmla="*/ 0 w 2109993"/>
                <a:gd name="connsiteY8" fmla="*/ 216336 h 1297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09993" h="1297990">
                  <a:moveTo>
                    <a:pt x="0" y="216336"/>
                  </a:moveTo>
                  <a:cubicBezTo>
                    <a:pt x="0" y="96857"/>
                    <a:pt x="96857" y="0"/>
                    <a:pt x="216336" y="0"/>
                  </a:cubicBezTo>
                  <a:lnTo>
                    <a:pt x="1893657" y="0"/>
                  </a:lnTo>
                  <a:cubicBezTo>
                    <a:pt x="2013136" y="0"/>
                    <a:pt x="2109993" y="96857"/>
                    <a:pt x="2109993" y="216336"/>
                  </a:cubicBezTo>
                  <a:lnTo>
                    <a:pt x="2109993" y="1081654"/>
                  </a:lnTo>
                  <a:cubicBezTo>
                    <a:pt x="2109993" y="1201133"/>
                    <a:pt x="2013136" y="1297990"/>
                    <a:pt x="1893657" y="1297990"/>
                  </a:cubicBezTo>
                  <a:lnTo>
                    <a:pt x="216336" y="1297990"/>
                  </a:lnTo>
                  <a:cubicBezTo>
                    <a:pt x="96857" y="1297990"/>
                    <a:pt x="0" y="1201133"/>
                    <a:pt x="0" y="1081654"/>
                  </a:cubicBezTo>
                  <a:lnTo>
                    <a:pt x="0" y="216336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109083" tIns="109083" rIns="109083" bIns="109083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b="1" u="sng" kern="1200" dirty="0">
                  <a:latin typeface="Arial" panose="020B0604020202020204" pitchFamily="34" charset="0"/>
                  <a:cs typeface="Arial" panose="020B0604020202020204" pitchFamily="34" charset="0"/>
                </a:rPr>
                <a:t>Stressful Life Events</a:t>
              </a:r>
            </a:p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ts val="300"/>
                </a:spcAft>
                <a:buNone/>
              </a:pPr>
              <a:r>
                <a:rPr lang="en-US" sz="12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- Trauma</a:t>
              </a:r>
            </a:p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ts val="300"/>
                </a:spcAft>
                <a:buNone/>
              </a:pPr>
              <a:r>
                <a:rPr lang="en-US" sz="12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- Loss &amp; bereavement</a:t>
              </a:r>
            </a:p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ts val="300"/>
                </a:spcAft>
                <a:buNone/>
              </a:pPr>
              <a:r>
                <a:rPr lang="en-US" sz="12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- Gender-based violence</a:t>
              </a:r>
            </a:p>
          </p:txBody>
        </p:sp>
        <p:sp>
          <p:nvSpPr>
            <p:cNvPr id="19" name="Freeform 18"/>
            <p:cNvSpPr/>
            <p:nvPr/>
          </p:nvSpPr>
          <p:spPr>
            <a:xfrm>
              <a:off x="1265984" y="1690229"/>
              <a:ext cx="2493928" cy="1148310"/>
            </a:xfrm>
            <a:custGeom>
              <a:avLst/>
              <a:gdLst>
                <a:gd name="connsiteX0" fmla="*/ 0 w 2091704"/>
                <a:gd name="connsiteY0" fmla="*/ 216336 h 1297990"/>
                <a:gd name="connsiteX1" fmla="*/ 216336 w 2091704"/>
                <a:gd name="connsiteY1" fmla="*/ 0 h 1297990"/>
                <a:gd name="connsiteX2" fmla="*/ 1875368 w 2091704"/>
                <a:gd name="connsiteY2" fmla="*/ 0 h 1297990"/>
                <a:gd name="connsiteX3" fmla="*/ 2091704 w 2091704"/>
                <a:gd name="connsiteY3" fmla="*/ 216336 h 1297990"/>
                <a:gd name="connsiteX4" fmla="*/ 2091704 w 2091704"/>
                <a:gd name="connsiteY4" fmla="*/ 1081654 h 1297990"/>
                <a:gd name="connsiteX5" fmla="*/ 1875368 w 2091704"/>
                <a:gd name="connsiteY5" fmla="*/ 1297990 h 1297990"/>
                <a:gd name="connsiteX6" fmla="*/ 216336 w 2091704"/>
                <a:gd name="connsiteY6" fmla="*/ 1297990 h 1297990"/>
                <a:gd name="connsiteX7" fmla="*/ 0 w 2091704"/>
                <a:gd name="connsiteY7" fmla="*/ 1081654 h 1297990"/>
                <a:gd name="connsiteX8" fmla="*/ 0 w 2091704"/>
                <a:gd name="connsiteY8" fmla="*/ 216336 h 1297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91704" h="1297990">
                  <a:moveTo>
                    <a:pt x="0" y="216336"/>
                  </a:moveTo>
                  <a:cubicBezTo>
                    <a:pt x="0" y="96857"/>
                    <a:pt x="96857" y="0"/>
                    <a:pt x="216336" y="0"/>
                  </a:cubicBezTo>
                  <a:lnTo>
                    <a:pt x="1875368" y="0"/>
                  </a:lnTo>
                  <a:cubicBezTo>
                    <a:pt x="1994847" y="0"/>
                    <a:pt x="2091704" y="96857"/>
                    <a:pt x="2091704" y="216336"/>
                  </a:cubicBezTo>
                  <a:lnTo>
                    <a:pt x="2091704" y="1081654"/>
                  </a:lnTo>
                  <a:cubicBezTo>
                    <a:pt x="2091704" y="1201133"/>
                    <a:pt x="1994847" y="1297990"/>
                    <a:pt x="1875368" y="1297990"/>
                  </a:cubicBezTo>
                  <a:lnTo>
                    <a:pt x="216336" y="1297990"/>
                  </a:lnTo>
                  <a:cubicBezTo>
                    <a:pt x="96857" y="1297990"/>
                    <a:pt x="0" y="1201133"/>
                    <a:pt x="0" y="1081654"/>
                  </a:cubicBezTo>
                  <a:lnTo>
                    <a:pt x="0" y="216336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109083" tIns="109083" rIns="109083" bIns="109083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b="1" u="sng" kern="1200" dirty="0">
                  <a:latin typeface="Arial" panose="020B0604020202020204" pitchFamily="34" charset="0"/>
                  <a:cs typeface="Arial" panose="020B0604020202020204" pitchFamily="34" charset="0"/>
                </a:rPr>
                <a:t>Medical</a:t>
              </a:r>
            </a:p>
            <a:p>
              <a:pPr marL="0" lvl="0" indent="0" algn="ctr" defTabSz="533400">
                <a:lnSpc>
                  <a:spcPct val="100000"/>
                </a:lnSpc>
                <a:spcBef>
                  <a:spcPct val="0"/>
                </a:spcBef>
                <a:spcAft>
                  <a:spcPts val="300"/>
                </a:spcAft>
                <a:buNone/>
              </a:pPr>
              <a:r>
                <a:rPr lang="en-US" sz="11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- Perinatal exposures including HIV, ART, substances</a:t>
              </a:r>
            </a:p>
            <a:p>
              <a:pPr marL="0" lvl="0" indent="0" algn="ctr" defTabSz="533400">
                <a:lnSpc>
                  <a:spcPct val="100000"/>
                </a:lnSpc>
                <a:spcBef>
                  <a:spcPct val="0"/>
                </a:spcBef>
                <a:spcAft>
                  <a:spcPts val="300"/>
                </a:spcAft>
                <a:buNone/>
              </a:pPr>
              <a:r>
                <a:rPr lang="en-US" sz="11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- Physical health &amp; CNS outcomes</a:t>
              </a:r>
            </a:p>
            <a:p>
              <a:pPr marL="0" lvl="0" indent="0" algn="ctr" defTabSz="533400">
                <a:lnSpc>
                  <a:spcPct val="100000"/>
                </a:lnSpc>
                <a:spcBef>
                  <a:spcPct val="0"/>
                </a:spcBef>
                <a:spcAft>
                  <a:spcPts val="300"/>
                </a:spcAft>
                <a:buNone/>
              </a:pPr>
              <a:r>
                <a:rPr lang="en-US" sz="11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- Access to care</a:t>
              </a:r>
            </a:p>
          </p:txBody>
        </p:sp>
        <p:sp>
          <p:nvSpPr>
            <p:cNvPr id="21" name="Freeform 20"/>
            <p:cNvSpPr/>
            <p:nvPr/>
          </p:nvSpPr>
          <p:spPr>
            <a:xfrm>
              <a:off x="1146594" y="3505768"/>
              <a:ext cx="2613319" cy="1193492"/>
            </a:xfrm>
            <a:custGeom>
              <a:avLst/>
              <a:gdLst>
                <a:gd name="connsiteX0" fmla="*/ 0 w 1997146"/>
                <a:gd name="connsiteY0" fmla="*/ 216336 h 1297990"/>
                <a:gd name="connsiteX1" fmla="*/ 216336 w 1997146"/>
                <a:gd name="connsiteY1" fmla="*/ 0 h 1297990"/>
                <a:gd name="connsiteX2" fmla="*/ 1780810 w 1997146"/>
                <a:gd name="connsiteY2" fmla="*/ 0 h 1297990"/>
                <a:gd name="connsiteX3" fmla="*/ 1997146 w 1997146"/>
                <a:gd name="connsiteY3" fmla="*/ 216336 h 1297990"/>
                <a:gd name="connsiteX4" fmla="*/ 1997146 w 1997146"/>
                <a:gd name="connsiteY4" fmla="*/ 1081654 h 1297990"/>
                <a:gd name="connsiteX5" fmla="*/ 1780810 w 1997146"/>
                <a:gd name="connsiteY5" fmla="*/ 1297990 h 1297990"/>
                <a:gd name="connsiteX6" fmla="*/ 216336 w 1997146"/>
                <a:gd name="connsiteY6" fmla="*/ 1297990 h 1297990"/>
                <a:gd name="connsiteX7" fmla="*/ 0 w 1997146"/>
                <a:gd name="connsiteY7" fmla="*/ 1081654 h 1297990"/>
                <a:gd name="connsiteX8" fmla="*/ 0 w 1997146"/>
                <a:gd name="connsiteY8" fmla="*/ 216336 h 1297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97146" h="1297990">
                  <a:moveTo>
                    <a:pt x="0" y="216336"/>
                  </a:moveTo>
                  <a:cubicBezTo>
                    <a:pt x="0" y="96857"/>
                    <a:pt x="96857" y="0"/>
                    <a:pt x="216336" y="0"/>
                  </a:cubicBezTo>
                  <a:lnTo>
                    <a:pt x="1780810" y="0"/>
                  </a:lnTo>
                  <a:cubicBezTo>
                    <a:pt x="1900289" y="0"/>
                    <a:pt x="1997146" y="96857"/>
                    <a:pt x="1997146" y="216336"/>
                  </a:cubicBezTo>
                  <a:lnTo>
                    <a:pt x="1997146" y="1081654"/>
                  </a:lnTo>
                  <a:cubicBezTo>
                    <a:pt x="1997146" y="1201133"/>
                    <a:pt x="1900289" y="1297990"/>
                    <a:pt x="1780810" y="1297990"/>
                  </a:cubicBezTo>
                  <a:lnTo>
                    <a:pt x="216336" y="1297990"/>
                  </a:lnTo>
                  <a:cubicBezTo>
                    <a:pt x="96857" y="1297990"/>
                    <a:pt x="0" y="1201133"/>
                    <a:pt x="0" y="1081654"/>
                  </a:cubicBezTo>
                  <a:lnTo>
                    <a:pt x="0" y="216336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109083" tIns="109083" rIns="109083" bIns="109083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b="1" u="sng" kern="1200" dirty="0">
                  <a:latin typeface="Arial" panose="020B0604020202020204" pitchFamily="34" charset="0"/>
                  <a:cs typeface="Arial" panose="020B0604020202020204" pitchFamily="34" charset="0"/>
                </a:rPr>
                <a:t>Family Systems </a:t>
              </a:r>
            </a:p>
            <a:p>
              <a:pPr marL="0" lvl="0" indent="0" algn="ctr" defTabSz="533400">
                <a:lnSpc>
                  <a:spcPct val="100000"/>
                </a:lnSpc>
                <a:spcBef>
                  <a:spcPct val="0"/>
                </a:spcBef>
                <a:spcAft>
                  <a:spcPts val="300"/>
                </a:spcAft>
                <a:buNone/>
              </a:pPr>
              <a:r>
                <a:rPr lang="en-US" sz="11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- Parent-child relationship &amp; communication</a:t>
              </a:r>
            </a:p>
            <a:p>
              <a:pPr marL="0" lvl="0" indent="0" algn="ctr" defTabSz="533400">
                <a:lnSpc>
                  <a:spcPct val="100000"/>
                </a:lnSpc>
                <a:spcBef>
                  <a:spcPct val="0"/>
                </a:spcBef>
                <a:spcAft>
                  <a:spcPts val="300"/>
                </a:spcAft>
                <a:buNone/>
              </a:pPr>
              <a:r>
                <a:rPr lang="en-US" sz="11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- Supervision &amp; monitoring</a:t>
              </a:r>
            </a:p>
            <a:p>
              <a:pPr marL="0" lvl="0" indent="0" algn="ctr" defTabSz="533400">
                <a:lnSpc>
                  <a:spcPct val="100000"/>
                </a:lnSpc>
                <a:spcBef>
                  <a:spcPct val="0"/>
                </a:spcBef>
                <a:spcAft>
                  <a:spcPts val="300"/>
                </a:spcAft>
                <a:buNone/>
              </a:pPr>
              <a:r>
                <a:rPr lang="en-US" sz="11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- Familial mental illness and substance use</a:t>
              </a:r>
            </a:p>
            <a:p>
              <a:pPr marL="0" lvl="0" indent="0" algn="ctr" defTabSz="533400">
                <a:lnSpc>
                  <a:spcPct val="100000"/>
                </a:lnSpc>
                <a:spcBef>
                  <a:spcPct val="0"/>
                </a:spcBef>
                <a:spcAft>
                  <a:spcPts val="300"/>
                </a:spcAft>
                <a:buNone/>
              </a:pPr>
              <a:r>
                <a:rPr lang="en-US" sz="11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- Family disruption</a:t>
              </a:r>
            </a:p>
          </p:txBody>
        </p:sp>
      </p:grp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1" y="2928"/>
            <a:ext cx="9144000" cy="878210"/>
          </a:xfrm>
          <a:prstGeom prst="rect">
            <a:avLst/>
          </a:prstGeom>
          <a:gradFill rotWithShape="1">
            <a:gsLst>
              <a:gs pos="0">
                <a:srgbClr val="3F788F"/>
              </a:gs>
              <a:gs pos="100000">
                <a:srgbClr val="296699">
                  <a:gamma/>
                  <a:shade val="0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wrap="none" lIns="26085" tIns="13043" rIns="26085" bIns="13043" anchor="ctr"/>
          <a:lstStyle/>
          <a:p>
            <a:pPr defTabSz="260747"/>
            <a:endParaRPr lang="en-US" sz="675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4638"/>
            <a:ext cx="914399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Risk for Mental Health Problems in Youth Uninfected,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Perinatally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HIV-exposed (HEU)</a:t>
            </a: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751330845"/>
              </p:ext>
            </p:extLst>
          </p:nvPr>
        </p:nvGraphicFramePr>
        <p:xfrm>
          <a:off x="3296684" y="2415731"/>
          <a:ext cx="2763551" cy="26732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308210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1"/>
            <a:ext cx="9144000" cy="1020128"/>
          </a:xfrm>
          <a:prstGeom prst="rect">
            <a:avLst/>
          </a:prstGeom>
          <a:gradFill rotWithShape="1">
            <a:gsLst>
              <a:gs pos="0">
                <a:srgbClr val="3F788F"/>
              </a:gs>
              <a:gs pos="100000">
                <a:srgbClr val="296699">
                  <a:gamma/>
                  <a:shade val="0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wrap="none" lIns="26085" tIns="13043" rIns="26085" bIns="13043" anchor="ctr"/>
          <a:lstStyle/>
          <a:p>
            <a:pPr algn="ctr" defTabSz="260747"/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Perinatally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Acquired HIV (PHIV) and HEU </a:t>
            </a:r>
            <a:b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Adolescent Cohort Studies</a:t>
            </a:r>
          </a:p>
          <a:p>
            <a:pPr defTabSz="260747"/>
            <a:endParaRPr lang="en-US" sz="675" b="1" dirty="0">
              <a:solidFill>
                <a:schemeClr val="bg1"/>
              </a:solidFill>
            </a:endParaRPr>
          </a:p>
        </p:txBody>
      </p:sp>
      <p:sp>
        <p:nvSpPr>
          <p:cNvPr id="37894" name="Rectangle 6"/>
          <p:cNvSpPr>
            <a:spLocks noChangeArrowheads="1"/>
          </p:cNvSpPr>
          <p:nvPr/>
        </p:nvSpPr>
        <p:spPr bwMode="auto">
          <a:xfrm>
            <a:off x="1512347" y="1747489"/>
            <a:ext cx="6389027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4091">
              <a:buClr>
                <a:srgbClr val="003366"/>
              </a:buClr>
              <a:buSzPct val="80000"/>
            </a:pPr>
            <a:endParaRPr lang="en-US" sz="1500" dirty="0"/>
          </a:p>
          <a:p>
            <a:pPr marL="686991" lvl="1">
              <a:buClr>
                <a:srgbClr val="003366"/>
              </a:buClr>
              <a:buSzPct val="80000"/>
            </a:pPr>
            <a:endParaRPr lang="en-US" sz="1500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8332687"/>
              </p:ext>
            </p:extLst>
          </p:nvPr>
        </p:nvGraphicFramePr>
        <p:xfrm>
          <a:off x="240030" y="1076134"/>
          <a:ext cx="8663939" cy="5608320"/>
        </p:xfrm>
        <a:graphic>
          <a:graphicData uri="http://schemas.openxmlformats.org/drawingml/2006/table">
            <a:tbl>
              <a:tblPr firstRow="1" bandRow="1"/>
              <a:tblGrid>
                <a:gridCol w="26929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82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125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3020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04866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STUDY</a:t>
                      </a:r>
                    </a:p>
                  </a:txBody>
                  <a:tcPr marL="68580" marR="68580" marT="34290" marB="3429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SITES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BASELINE AGE </a:t>
                      </a:r>
                    </a:p>
                  </a:txBody>
                  <a:tcPr marL="68580" marR="68580" marT="34290" marB="3429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CONTROL GROUP</a:t>
                      </a:r>
                    </a:p>
                  </a:txBody>
                  <a:tcPr marL="68580" marR="68580" marT="34290" marB="3429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68222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CASAH</a:t>
                      </a:r>
                    </a:p>
                    <a:p>
                      <a:pPr algn="l"/>
                      <a:endParaRPr lang="en-US" sz="2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/>
                      <a:r>
                        <a:rPr lang="en-US" sz="2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NIMH R01-MH069133 </a:t>
                      </a:r>
                    </a:p>
                    <a:p>
                      <a:pPr algn="l"/>
                      <a:r>
                        <a:rPr lang="en-US" sz="2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PI: Mellins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1200"/>
                        </a:spcAft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NYC,US sites</a:t>
                      </a:r>
                    </a:p>
                    <a:p>
                      <a:pPr algn="l">
                        <a:spcAft>
                          <a:spcPts val="1200"/>
                        </a:spcAft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Enrollment: 2003-2008</a:t>
                      </a:r>
                    </a:p>
                    <a:p>
                      <a:pPr algn="l">
                        <a:spcAft>
                          <a:spcPts val="1200"/>
                        </a:spcAft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 = 340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9-16 yrs</a:t>
                      </a:r>
                    </a:p>
                    <a:p>
                      <a:pPr algn="l"/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(FU5 age: 18-28 yrs)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HEU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2433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1200"/>
                        </a:spcAft>
                      </a:pPr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PHACS</a:t>
                      </a:r>
                    </a:p>
                    <a:p>
                      <a:pPr algn="l">
                        <a:spcAft>
                          <a:spcPts val="1200"/>
                        </a:spcAft>
                      </a:pPr>
                      <a:r>
                        <a:rPr lang="da-DK" sz="2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NIH</a:t>
                      </a:r>
                      <a:r>
                        <a:rPr lang="da-DK" sz="2000" b="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a-DK" sz="2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U01-HD052104 </a:t>
                      </a:r>
                      <a:br>
                        <a:rPr lang="da-DK" sz="2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da-DK" sz="2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PI: Van Dyke</a:t>
                      </a:r>
                    </a:p>
                    <a:p>
                      <a:pPr algn="l">
                        <a:spcAft>
                          <a:spcPts val="1200"/>
                        </a:spcAft>
                      </a:pPr>
                      <a:r>
                        <a:rPr lang="da-DK" sz="2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NIH U01-HD052102</a:t>
                      </a:r>
                      <a:br>
                        <a:rPr lang="da-DK" sz="2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da-DK" sz="2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PI: Seage</a:t>
                      </a:r>
                      <a:endParaRPr lang="en-US" sz="2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1200"/>
                        </a:spcAft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 US sites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Enrollment:</a:t>
                      </a:r>
                    </a:p>
                    <a:p>
                      <a:pPr algn="l">
                        <a:spcAft>
                          <a:spcPts val="1200"/>
                        </a:spcAft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2007-2009</a:t>
                      </a:r>
                    </a:p>
                    <a:p>
                      <a:pPr algn="l">
                        <a:spcAft>
                          <a:spcPts val="1200"/>
                        </a:spcAft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 = 678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7-16 yrs</a:t>
                      </a:r>
                    </a:p>
                    <a:p>
                      <a:pPr algn="l"/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/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HEU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83915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1200"/>
                        </a:spcAft>
                      </a:pPr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Resilience</a:t>
                      </a:r>
                    </a:p>
                    <a:p>
                      <a:pPr algn="l">
                        <a:spcAft>
                          <a:spcPts val="1200"/>
                        </a:spcAft>
                      </a:pPr>
                      <a:r>
                        <a:rPr lang="da-DK" sz="2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NIMH</a:t>
                      </a:r>
                      <a:r>
                        <a:rPr lang="da-DK" sz="2000" b="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R01-MH102141</a:t>
                      </a:r>
                      <a:br>
                        <a:rPr lang="da-DK" sz="2000" b="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da-DK" sz="2000" b="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PI: Anaworanich</a:t>
                      </a:r>
                      <a:endParaRPr lang="en-US" sz="2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1200"/>
                        </a:spcAft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Thailand and Cambodia</a:t>
                      </a:r>
                    </a:p>
                    <a:p>
                      <a:pPr algn="l">
                        <a:spcAft>
                          <a:spcPts val="12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 = 481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10-22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yrs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HEU and HUU (unexposed and uninfected)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10134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0"/>
            <a:ext cx="9176621" cy="869633"/>
          </a:xfrm>
          <a:prstGeom prst="rect">
            <a:avLst/>
          </a:prstGeom>
          <a:gradFill rotWithShape="1">
            <a:gsLst>
              <a:gs pos="0">
                <a:srgbClr val="3F788F"/>
              </a:gs>
              <a:gs pos="100000">
                <a:srgbClr val="296699">
                  <a:gamma/>
                  <a:shade val="0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wrap="none" lIns="26085" tIns="13043" rIns="26085" bIns="13043" anchor="ctr"/>
          <a:lstStyle/>
          <a:p>
            <a:pPr algn="ctr" defTabSz="260747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Measures</a:t>
            </a:r>
          </a:p>
        </p:txBody>
      </p:sp>
      <p:sp>
        <p:nvSpPr>
          <p:cNvPr id="37894" name="Rectangle 6"/>
          <p:cNvSpPr>
            <a:spLocks noChangeArrowheads="1"/>
          </p:cNvSpPr>
          <p:nvPr/>
        </p:nvSpPr>
        <p:spPr bwMode="auto">
          <a:xfrm>
            <a:off x="1512347" y="1747489"/>
            <a:ext cx="6389027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4091">
              <a:buClr>
                <a:srgbClr val="003366"/>
              </a:buClr>
              <a:buSzPct val="80000"/>
            </a:pPr>
            <a:endParaRPr lang="en-US" sz="1500" dirty="0"/>
          </a:p>
          <a:p>
            <a:pPr marL="686991" lvl="1">
              <a:buClr>
                <a:srgbClr val="003366"/>
              </a:buClr>
              <a:buSzPct val="80000"/>
            </a:pPr>
            <a:endParaRPr lang="en-US" sz="1500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1596764"/>
              </p:ext>
            </p:extLst>
          </p:nvPr>
        </p:nvGraphicFramePr>
        <p:xfrm>
          <a:off x="234779" y="892834"/>
          <a:ext cx="8664569" cy="5836334"/>
        </p:xfrm>
        <a:graphic>
          <a:graphicData uri="http://schemas.openxmlformats.org/drawingml/2006/table">
            <a:tbl>
              <a:tblPr firstRow="1" bandRow="1"/>
              <a:tblGrid>
                <a:gridCol w="21292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824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452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0771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13543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STUDY</a:t>
                      </a:r>
                    </a:p>
                  </a:txBody>
                  <a:tcPr marL="68580" marR="68580" marT="34290" marB="3429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en-US" sz="18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MENTAL HEALTH MEASURE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VARIABLES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Source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05018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1200"/>
                        </a:spcAft>
                      </a:pPr>
                      <a:r>
                        <a:rPr lang="en-US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CASAH</a:t>
                      </a:r>
                    </a:p>
                    <a:p>
                      <a:pPr algn="l">
                        <a:spcAft>
                          <a:spcPts val="1200"/>
                        </a:spcAft>
                      </a:pPr>
                      <a:r>
                        <a:rPr lang="en-US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NIMH R01-MH069133</a:t>
                      </a:r>
                      <a:br>
                        <a:rPr lang="en-US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 Mellins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Diagnostic Interview Schedule for Children-IV</a:t>
                      </a:r>
                    </a:p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Adolescent and Young Adult versions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Psychiatric Disorders</a:t>
                      </a:r>
                    </a:p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Mood</a:t>
                      </a:r>
                    </a:p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Anxiety</a:t>
                      </a:r>
                    </a:p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Behavioral </a:t>
                      </a:r>
                    </a:p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Substance Use Disorder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1200"/>
                        </a:spcAft>
                      </a:pPr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Youth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65347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1200"/>
                        </a:spcAft>
                      </a:pPr>
                      <a:r>
                        <a:rPr lang="en-US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PHACS</a:t>
                      </a:r>
                    </a:p>
                    <a:p>
                      <a:pPr algn="l">
                        <a:spcAft>
                          <a:spcPts val="1200"/>
                        </a:spcAft>
                      </a:pPr>
                      <a:r>
                        <a:rPr lang="da-DK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NIH U01</a:t>
                      </a:r>
                      <a:r>
                        <a:rPr lang="da-DK" sz="1600" b="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r>
                        <a:rPr lang="da-DK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HD052104</a:t>
                      </a:r>
                      <a:br>
                        <a:rPr lang="da-DK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da-DK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PI: Van Dyke</a:t>
                      </a:r>
                    </a:p>
                    <a:p>
                      <a:pPr algn="l">
                        <a:spcAft>
                          <a:spcPts val="1200"/>
                        </a:spcAft>
                      </a:pPr>
                      <a:r>
                        <a:rPr lang="da-DK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U01-HD052102</a:t>
                      </a:r>
                      <a:br>
                        <a:rPr lang="da-DK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da-DK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PI: Seage</a:t>
                      </a:r>
                      <a:endParaRPr lang="en-US" sz="16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indent="-342900" algn="l">
                        <a:spcAft>
                          <a:spcPts val="600"/>
                        </a:spcAft>
                        <a:buAutoNum type="arabicParenR"/>
                      </a:pPr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Behavior</a:t>
                      </a:r>
                      <a:r>
                        <a:rPr lang="en-US" sz="1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Assessment System for Children (BASC-2</a:t>
                      </a:r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b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endParaRPr lang="en-US" sz="16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  <a:sym typeface="Wingdings"/>
                        </a:rPr>
                        <a:t>2) Chart review and clinical caregiver interview</a:t>
                      </a:r>
                      <a:endParaRPr lang="en-US" sz="1600" dirty="0" smtClean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  <a:sym typeface="Wingdings"/>
                        </a:rPr>
                        <a:t>1) Emotional</a:t>
                      </a:r>
                      <a:r>
                        <a:rPr lang="en-US" sz="1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  <a:sym typeface="Wingdings"/>
                        </a:rPr>
                        <a:t> </a:t>
                      </a:r>
                      <a:r>
                        <a:rPr lang="en-US" sz="1600" baseline="0" dirty="0">
                          <a:latin typeface="Arial" panose="020B0604020202020204" pitchFamily="34" charset="0"/>
                          <a:cs typeface="Arial" panose="020B0604020202020204" pitchFamily="34" charset="0"/>
                          <a:sym typeface="Wingdings"/>
                        </a:rPr>
                        <a:t>and Behavioral </a:t>
                      </a:r>
                      <a:r>
                        <a:rPr lang="en-US" sz="1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  <a:sym typeface="Wingdings"/>
                        </a:rPr>
                        <a:t>Problems with</a:t>
                      </a:r>
                      <a:br>
                        <a:rPr lang="en-US" sz="1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  <a:sym typeface="Wingdings"/>
                        </a:rPr>
                      </a:br>
                      <a:r>
                        <a:rPr lang="en-US" sz="1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  <a:sym typeface="Wingdings"/>
                        </a:rPr>
                        <a:t>Clinical cut-off scores</a:t>
                      </a:r>
                    </a:p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n-US" sz="1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  <a:sym typeface="Wingdings"/>
                        </a:rPr>
                        <a:t>2) Psychiatric Disorders &amp; Treatment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indent="-342900" algn="l">
                        <a:spcAft>
                          <a:spcPts val="1200"/>
                        </a:spcAft>
                        <a:buAutoNum type="arabicParenR"/>
                      </a:pPr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Caregiver and Youth</a:t>
                      </a:r>
                      <a:b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endParaRPr lang="en-US" sz="16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342900" indent="-342900" algn="l">
                        <a:spcAft>
                          <a:spcPts val="1200"/>
                        </a:spcAft>
                        <a:buAutoNum type="arabicParenR"/>
                      </a:pPr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Medical</a:t>
                      </a:r>
                      <a:r>
                        <a:rPr lang="en-US" sz="1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Records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78551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120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RESILIENCE</a:t>
                      </a:r>
                    </a:p>
                    <a:p>
                      <a:pPr algn="l">
                        <a:spcAft>
                          <a:spcPts val="1200"/>
                        </a:spcAft>
                      </a:pPr>
                      <a:r>
                        <a:rPr lang="da-DK" sz="1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NIMH</a:t>
                      </a:r>
                      <a:r>
                        <a:rPr lang="da-DK" sz="1600" b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R01-MH102141</a:t>
                      </a:r>
                    </a:p>
                    <a:p>
                      <a:pPr algn="l">
                        <a:spcAft>
                          <a:spcPts val="1200"/>
                        </a:spcAft>
                      </a:pPr>
                      <a:r>
                        <a:rPr lang="da-DK" sz="1600" b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PI: Anaworanich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1) Child 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Behavioral Checklist (CBCL)</a:t>
                      </a:r>
                    </a:p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2) Child 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Depression Inventory (CDI) 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</a:t>
                      </a: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Center for</a:t>
                      </a: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Epidemiologic Studies</a:t>
                      </a: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Depression Scale (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CESD)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n-US" sz="1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1) Emotional </a:t>
                      </a:r>
                      <a:r>
                        <a:rPr lang="en-US" sz="16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and Behavioral Problems</a:t>
                      </a:r>
                    </a:p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n-US" sz="1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2) Depression</a:t>
                      </a:r>
                      <a:endParaRPr lang="en-US" sz="160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n-US" sz="1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Both have clinical </a:t>
                      </a:r>
                      <a:r>
                        <a:rPr lang="en-US" sz="16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cut-off scores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indent="-342900" algn="l">
                        <a:spcAft>
                          <a:spcPts val="1200"/>
                        </a:spcAft>
                        <a:buAutoNum type="arabicParenR"/>
                      </a:pPr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Caregiver </a:t>
                      </a:r>
                    </a:p>
                    <a:p>
                      <a:pPr marL="342900" indent="-342900" algn="l">
                        <a:spcAft>
                          <a:spcPts val="1200"/>
                        </a:spcAft>
                        <a:buAutoNum type="arabicParenR"/>
                      </a:pPr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Youth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82519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0"/>
            <a:ext cx="9176621" cy="869633"/>
          </a:xfrm>
          <a:prstGeom prst="rect">
            <a:avLst/>
          </a:prstGeom>
          <a:gradFill rotWithShape="1">
            <a:gsLst>
              <a:gs pos="0">
                <a:srgbClr val="3F788F"/>
              </a:gs>
              <a:gs pos="100000">
                <a:srgbClr val="296699">
                  <a:gamma/>
                  <a:shade val="0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wrap="none" lIns="26085" tIns="13043" rIns="26085" bIns="13043" anchor="ctr"/>
          <a:lstStyle/>
          <a:p>
            <a:pPr algn="ctr" defTabSz="260747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CASAH: NYC-based Findings</a:t>
            </a:r>
          </a:p>
        </p:txBody>
      </p:sp>
      <p:pic>
        <p:nvPicPr>
          <p:cNvPr id="1026" name="Picture 2" descr="Image result for new york city skyline pictu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895" y="1681162"/>
            <a:ext cx="6286758" cy="4194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929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404028"/>
              </p:ext>
            </p:extLst>
          </p:nvPr>
        </p:nvGraphicFramePr>
        <p:xfrm>
          <a:off x="49427" y="1075116"/>
          <a:ext cx="9032789" cy="563961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17349">
                  <a:extLst>
                    <a:ext uri="{9D8B030D-6E8A-4147-A177-3AD203B41FA5}">
                      <a16:colId xmlns:a16="http://schemas.microsoft.com/office/drawing/2014/main" val="2389286836"/>
                    </a:ext>
                  </a:extLst>
                </a:gridCol>
                <a:gridCol w="1028883">
                  <a:extLst>
                    <a:ext uri="{9D8B030D-6E8A-4147-A177-3AD203B41FA5}">
                      <a16:colId xmlns:a16="http://schemas.microsoft.com/office/drawing/2014/main" val="1821179898"/>
                    </a:ext>
                  </a:extLst>
                </a:gridCol>
                <a:gridCol w="1108579">
                  <a:extLst>
                    <a:ext uri="{9D8B030D-6E8A-4147-A177-3AD203B41FA5}">
                      <a16:colId xmlns:a16="http://schemas.microsoft.com/office/drawing/2014/main" val="3887291380"/>
                    </a:ext>
                  </a:extLst>
                </a:gridCol>
                <a:gridCol w="1058602">
                  <a:extLst>
                    <a:ext uri="{9D8B030D-6E8A-4147-A177-3AD203B41FA5}">
                      <a16:colId xmlns:a16="http://schemas.microsoft.com/office/drawing/2014/main" val="660939210"/>
                    </a:ext>
                  </a:extLst>
                </a:gridCol>
                <a:gridCol w="1172769">
                  <a:extLst>
                    <a:ext uri="{9D8B030D-6E8A-4147-A177-3AD203B41FA5}">
                      <a16:colId xmlns:a16="http://schemas.microsoft.com/office/drawing/2014/main" val="1287932145"/>
                    </a:ext>
                  </a:extLst>
                </a:gridCol>
                <a:gridCol w="1037517">
                  <a:extLst>
                    <a:ext uri="{9D8B030D-6E8A-4147-A177-3AD203B41FA5}">
                      <a16:colId xmlns:a16="http://schemas.microsoft.com/office/drawing/2014/main" val="224265887"/>
                    </a:ext>
                  </a:extLst>
                </a:gridCol>
                <a:gridCol w="1009090">
                  <a:extLst>
                    <a:ext uri="{9D8B030D-6E8A-4147-A177-3AD203B41FA5}">
                      <a16:colId xmlns:a16="http://schemas.microsoft.com/office/drawing/2014/main" val="4241467252"/>
                    </a:ext>
                  </a:extLst>
                </a:gridCol>
              </a:tblGrid>
              <a:tr h="733091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200" b="1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FU2 </a:t>
                      </a:r>
                      <a:br>
                        <a:rPr lang="en-US" sz="2200" b="1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2200" b="1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(M</a:t>
                      </a:r>
                      <a:r>
                        <a:rPr lang="en-US" sz="2200" b="1" baseline="-250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age</a:t>
                      </a:r>
                      <a:r>
                        <a:rPr lang="en-US" sz="2200" b="1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=16)</a:t>
                      </a:r>
                      <a:endParaRPr lang="en-US" sz="2200" b="1" dirty="0">
                        <a:ln>
                          <a:noFill/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200" b="1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FU4</a:t>
                      </a:r>
                      <a:br>
                        <a:rPr lang="en-US" sz="2200" b="1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2200" b="1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(M</a:t>
                      </a:r>
                      <a:r>
                        <a:rPr lang="en-US" sz="2200" b="1" baseline="-250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age</a:t>
                      </a:r>
                      <a:r>
                        <a:rPr lang="en-US" sz="2200" b="1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=19)</a:t>
                      </a:r>
                      <a:endParaRPr lang="en-US" sz="2200" b="1" dirty="0">
                        <a:ln>
                          <a:noFill/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200" b="1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FU5 </a:t>
                      </a:r>
                    </a:p>
                    <a:p>
                      <a:pPr algn="ctr"/>
                      <a:r>
                        <a:rPr lang="en-US" sz="2200" b="1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(M</a:t>
                      </a:r>
                      <a:r>
                        <a:rPr lang="en-US" sz="2200" b="1" baseline="-250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age</a:t>
                      </a:r>
                      <a:r>
                        <a:rPr lang="en-US" sz="2200" b="1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=22)</a:t>
                      </a:r>
                      <a:endParaRPr lang="en-US" sz="2200" b="1" dirty="0">
                        <a:ln>
                          <a:noFill/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8872764"/>
                  </a:ext>
                </a:extLst>
              </a:tr>
              <a:tr h="708856">
                <a:tc>
                  <a:txBody>
                    <a:bodyPr/>
                    <a:lstStyle/>
                    <a:p>
                      <a:endParaRPr lang="en-US" sz="2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HEU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PHIV</a:t>
                      </a:r>
                      <a:endParaRPr lang="en-US" sz="2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HEU</a:t>
                      </a:r>
                      <a:endParaRPr lang="en-US" sz="2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PHIV</a:t>
                      </a:r>
                      <a:endParaRPr lang="en-US" sz="2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HEU</a:t>
                      </a:r>
                      <a:endParaRPr lang="en-US" sz="2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PHIV</a:t>
                      </a:r>
                      <a:endParaRPr lang="en-US" sz="2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389129"/>
                  </a:ext>
                </a:extLst>
              </a:tr>
              <a:tr h="619356">
                <a:tc>
                  <a:txBody>
                    <a:bodyPr/>
                    <a:lstStyle/>
                    <a:p>
                      <a:pPr algn="l"/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Any disorder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28%</a:t>
                      </a:r>
                      <a:endParaRPr lang="en-US" sz="2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36%</a:t>
                      </a:r>
                      <a:endParaRPr lang="en-US" sz="2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45%</a:t>
                      </a:r>
                      <a:endParaRPr lang="en-US" sz="2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44%</a:t>
                      </a:r>
                      <a:endParaRPr lang="en-US" sz="2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43%</a:t>
                      </a:r>
                      <a:endParaRPr lang="en-US" sz="2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43%</a:t>
                      </a:r>
                      <a:endParaRPr lang="en-US" sz="2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2633481"/>
                  </a:ext>
                </a:extLst>
              </a:tr>
              <a:tr h="74260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Any </a:t>
                      </a:r>
                      <a:r>
                        <a:rPr lang="en-US" sz="24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non-SUD</a:t>
                      </a:r>
                      <a:r>
                        <a:rPr lang="en-US" sz="2400" u="none" strike="noStrike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psych </a:t>
                      </a:r>
                      <a:r>
                        <a:rPr lang="en-US" sz="24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disorder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358" marR="5358" marT="53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24%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358" marR="5358" marT="53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27%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358" marR="5358" marT="53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37%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358" marR="5358" marT="53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30%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358" marR="5358" marT="53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25%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358" marR="5358" marT="53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26%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358" marR="5358" marT="53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53382946"/>
                  </a:ext>
                </a:extLst>
              </a:tr>
              <a:tr h="663617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Any anxiety disorder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358" marR="5358" marT="53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19%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358" marR="5358" marT="53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19%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358" marR="5358" marT="53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27%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358" marR="5358" marT="53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25%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358" marR="5358" marT="53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22%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358" marR="5358" marT="53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21%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358" marR="5358" marT="53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8621668"/>
                  </a:ext>
                </a:extLst>
              </a:tr>
              <a:tr h="619356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Any mood disorder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358" marR="5358" marT="53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8%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358" marR="5358" marT="53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5%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358" marR="5358" marT="53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13%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358" marR="5358" marT="53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10%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358" marR="5358" marT="53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10%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358" marR="5358" marT="53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11%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358" marR="5358" marT="53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93891352"/>
                  </a:ext>
                </a:extLst>
              </a:tr>
              <a:tr h="663617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Any behavior disorder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358" marR="5358" marT="53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8%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358" marR="5358" marT="53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9%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358" marR="5358" marT="53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9%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358" marR="5358" marT="53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7%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358" marR="5358" marT="53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4%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358" marR="5358" marT="53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1%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358" marR="5358" marT="53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8911208"/>
                  </a:ext>
                </a:extLst>
              </a:tr>
              <a:tr h="74260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Any substance use </a:t>
                      </a:r>
                      <a:r>
                        <a:rPr lang="en-US" sz="24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disorder (SUD)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358" marR="5358" marT="53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9%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358" marR="5358" marT="53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17%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358" marR="5358" marT="53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18%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358" marR="5358" marT="53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23%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358" marR="5358" marT="53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29%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358" marR="5358" marT="53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  <a:r>
                        <a:rPr lang="en-US" sz="2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358" marR="5358" marT="53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7347931"/>
                  </a:ext>
                </a:extLst>
              </a:tr>
            </a:tbl>
          </a:graphicData>
        </a:graphic>
      </p:graphicFrame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-16204"/>
            <a:ext cx="9144000" cy="1023890"/>
          </a:xfrm>
          <a:prstGeom prst="rect">
            <a:avLst/>
          </a:prstGeom>
          <a:gradFill rotWithShape="1">
            <a:gsLst>
              <a:gs pos="0">
                <a:srgbClr val="3F788F"/>
              </a:gs>
              <a:gs pos="100000">
                <a:srgbClr val="296699">
                  <a:gamma/>
                  <a:shade val="0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wrap="none" lIns="19564" tIns="9782" rIns="19564" bIns="9782" anchor="ctr"/>
          <a:lstStyle/>
          <a:p>
            <a:pPr algn="ctr" defTabSz="195560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Psychiatric Diagnoses at 3 Time Points, </a:t>
            </a:r>
            <a:b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HIV Status (past 12 months)</a:t>
            </a:r>
          </a:p>
        </p:txBody>
      </p:sp>
      <p:sp>
        <p:nvSpPr>
          <p:cNvPr id="6" name="Rectangle 5"/>
          <p:cNvSpPr/>
          <p:nvPr/>
        </p:nvSpPr>
        <p:spPr>
          <a:xfrm>
            <a:off x="2680138" y="1781503"/>
            <a:ext cx="1008993" cy="487968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026166" y="1779620"/>
            <a:ext cx="1061544" cy="489544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074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2090116" y="883007"/>
            <a:ext cx="2793941" cy="2726086"/>
            <a:chOff x="3076125" y="721208"/>
            <a:chExt cx="2999670" cy="2726086"/>
          </a:xfrm>
        </p:grpSpPr>
        <p:sp>
          <p:nvSpPr>
            <p:cNvPr id="31" name="Flowchart: Connector 30"/>
            <p:cNvSpPr/>
            <p:nvPr/>
          </p:nvSpPr>
          <p:spPr>
            <a:xfrm>
              <a:off x="3076125" y="721208"/>
              <a:ext cx="2999670" cy="2726086"/>
            </a:xfrm>
            <a:prstGeom prst="flowChartConnector">
              <a:avLst/>
            </a:prstGeom>
            <a:solidFill>
              <a:srgbClr val="C0C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noFill/>
              </a:endParaRPr>
            </a:p>
          </p:txBody>
        </p:sp>
        <p:sp>
          <p:nvSpPr>
            <p:cNvPr id="32" name="Flowchart: Connector 31"/>
            <p:cNvSpPr/>
            <p:nvPr/>
          </p:nvSpPr>
          <p:spPr>
            <a:xfrm>
              <a:off x="3399967" y="2418776"/>
              <a:ext cx="2279571" cy="589347"/>
            </a:xfrm>
            <a:prstGeom prst="flowChartConnector">
              <a:avLst/>
            </a:prstGeom>
            <a:solidFill>
              <a:srgbClr val="CDCD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359895" y="2451399"/>
              <a:ext cx="23636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30% diagnosed </a:t>
              </a:r>
              <a:br>
                <a:rPr lang="en-US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≥ 2x</a:t>
              </a:r>
              <a:endPara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3187915" y="1084835"/>
              <a:ext cx="277608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49% diagnosed </a:t>
              </a:r>
            </a:p>
            <a:p>
              <a:pPr algn="ctr"/>
              <a:r>
                <a:rPr lang="en-US" sz="2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at least 1x with any non-substance use psychiatric disorder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2656" y="2636717"/>
            <a:ext cx="2666259" cy="2587130"/>
            <a:chOff x="139874" y="1968418"/>
            <a:chExt cx="3260093" cy="2587130"/>
          </a:xfrm>
        </p:grpSpPr>
        <p:sp>
          <p:nvSpPr>
            <p:cNvPr id="5" name="Flowchart: Connector 4"/>
            <p:cNvSpPr/>
            <p:nvPr/>
          </p:nvSpPr>
          <p:spPr>
            <a:xfrm>
              <a:off x="139874" y="1968418"/>
              <a:ext cx="3260093" cy="2587130"/>
            </a:xfrm>
            <a:prstGeom prst="flowChartConnector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noFill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80311" y="2556984"/>
              <a:ext cx="295655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58% diagnosed </a:t>
              </a:r>
            </a:p>
            <a:p>
              <a:pPr algn="ctr"/>
              <a:r>
                <a:rPr lang="en-US" sz="2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at least 1x with </a:t>
              </a:r>
            </a:p>
            <a:p>
              <a:pPr algn="ctr"/>
              <a:r>
                <a:rPr lang="en-US" sz="2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any disorder</a:t>
              </a:r>
            </a:p>
          </p:txBody>
        </p:sp>
        <p:sp>
          <p:nvSpPr>
            <p:cNvPr id="23" name="Flowchart: Connector 22"/>
            <p:cNvSpPr/>
            <p:nvPr/>
          </p:nvSpPr>
          <p:spPr>
            <a:xfrm>
              <a:off x="596089" y="3583612"/>
              <a:ext cx="2230912" cy="704606"/>
            </a:xfrm>
            <a:prstGeom prst="flowChartConnector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06467" y="3675238"/>
              <a:ext cx="24410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42% diagnosed</a:t>
              </a:r>
              <a:br>
                <a:rPr lang="en-US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≥ 2x</a:t>
              </a:r>
              <a:endPara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541353" y="955517"/>
            <a:ext cx="2577066" cy="2588002"/>
            <a:chOff x="6240795" y="849875"/>
            <a:chExt cx="2883415" cy="2885929"/>
          </a:xfrm>
        </p:grpSpPr>
        <p:sp>
          <p:nvSpPr>
            <p:cNvPr id="41" name="Flowchart: Connector 40"/>
            <p:cNvSpPr/>
            <p:nvPr/>
          </p:nvSpPr>
          <p:spPr>
            <a:xfrm>
              <a:off x="6240795" y="849875"/>
              <a:ext cx="2883415" cy="2885929"/>
            </a:xfrm>
            <a:prstGeom prst="flowChartConnector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noFill/>
              </a:endParaRP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6370445" y="1227735"/>
              <a:ext cx="2616551" cy="2228175"/>
              <a:chOff x="6370445" y="1227735"/>
              <a:chExt cx="2616551" cy="2228175"/>
            </a:xfrm>
          </p:grpSpPr>
          <p:sp>
            <p:nvSpPr>
              <p:cNvPr id="51" name="TextBox 50"/>
              <p:cNvSpPr txBox="1"/>
              <p:nvPr/>
            </p:nvSpPr>
            <p:spPr>
              <a:xfrm>
                <a:off x="6370445" y="1227735"/>
                <a:ext cx="2526567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26% diagnosed </a:t>
                </a:r>
              </a:p>
              <a:p>
                <a:pPr algn="ctr"/>
                <a:r>
                  <a:rPr lang="en-US" sz="2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at least 1x with </a:t>
                </a:r>
              </a:p>
              <a:p>
                <a:pPr algn="ctr"/>
                <a:r>
                  <a:rPr lang="en-US" sz="2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any mood disorder</a:t>
                </a:r>
              </a:p>
            </p:txBody>
          </p:sp>
          <p:sp>
            <p:nvSpPr>
              <p:cNvPr id="48" name="Flowchart: Connector 47"/>
              <p:cNvSpPr/>
              <p:nvPr/>
            </p:nvSpPr>
            <p:spPr>
              <a:xfrm>
                <a:off x="6671345" y="2746427"/>
                <a:ext cx="2047878" cy="707586"/>
              </a:xfrm>
              <a:prstGeom prst="flowChartConnector">
                <a:avLst/>
              </a:prstGeom>
              <a:solidFill>
                <a:srgbClr val="F0945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noFill/>
                </a:endParaRPr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6522431" y="2767457"/>
                <a:ext cx="2464565" cy="6884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5% diagnosed</a:t>
                </a:r>
                <a:br>
                  <a:rPr lang="en-US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≥ 2x</a:t>
                </a:r>
                <a:endParaRPr lang="en-US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4" name="Group 13"/>
          <p:cNvGrpSpPr/>
          <p:nvPr/>
        </p:nvGrpSpPr>
        <p:grpSpPr>
          <a:xfrm>
            <a:off x="2149690" y="4077996"/>
            <a:ext cx="2887879" cy="2680148"/>
            <a:chOff x="1730415" y="4467790"/>
            <a:chExt cx="3434805" cy="2430867"/>
          </a:xfrm>
        </p:grpSpPr>
        <p:grpSp>
          <p:nvGrpSpPr>
            <p:cNvPr id="7" name="Group 6"/>
            <p:cNvGrpSpPr/>
            <p:nvPr/>
          </p:nvGrpSpPr>
          <p:grpSpPr>
            <a:xfrm>
              <a:off x="1730415" y="4467790"/>
              <a:ext cx="3434805" cy="2430867"/>
              <a:chOff x="1056786" y="4523956"/>
              <a:chExt cx="3191102" cy="2236124"/>
            </a:xfrm>
          </p:grpSpPr>
          <p:sp>
            <p:nvSpPr>
              <p:cNvPr id="37" name="Flowchart: Connector 36"/>
              <p:cNvSpPr/>
              <p:nvPr/>
            </p:nvSpPr>
            <p:spPr>
              <a:xfrm>
                <a:off x="1056786" y="4523956"/>
                <a:ext cx="3191102" cy="2236124"/>
              </a:xfrm>
              <a:prstGeom prst="flowChartConnector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noFill/>
                </a:endParaRPr>
              </a:p>
            </p:txBody>
          </p:sp>
          <p:sp>
            <p:nvSpPr>
              <p:cNvPr id="2" name="TextBox 1"/>
              <p:cNvSpPr txBox="1"/>
              <p:nvPr/>
            </p:nvSpPr>
            <p:spPr>
              <a:xfrm>
                <a:off x="1460329" y="4863589"/>
                <a:ext cx="2402199" cy="14722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19% diagnosed </a:t>
                </a:r>
              </a:p>
              <a:p>
                <a:pPr algn="ctr"/>
                <a:r>
                  <a:rPr lang="en-US" sz="2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at least 1x with </a:t>
                </a:r>
              </a:p>
              <a:p>
                <a:pPr algn="ctr"/>
                <a:r>
                  <a:rPr lang="en-US" sz="2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any behavior disorder</a:t>
                </a:r>
              </a:p>
              <a:p>
                <a:endParaRPr lang="en-US" dirty="0"/>
              </a:p>
            </p:txBody>
          </p:sp>
        </p:grpSp>
        <p:sp>
          <p:nvSpPr>
            <p:cNvPr id="44" name="Flowchart: Connector 43"/>
            <p:cNvSpPr/>
            <p:nvPr/>
          </p:nvSpPr>
          <p:spPr>
            <a:xfrm>
              <a:off x="1979770" y="5993760"/>
              <a:ext cx="2817151" cy="618957"/>
            </a:xfrm>
            <a:prstGeom prst="flowChartConnector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2% diagnosed</a:t>
              </a:r>
              <a:br>
                <a:rPr lang="en-US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≥ 2x </a:t>
              </a:r>
            </a:p>
          </p:txBody>
        </p:sp>
      </p:grpSp>
      <p:sp>
        <p:nvSpPr>
          <p:cNvPr id="38" name="Rectangle 37"/>
          <p:cNvSpPr>
            <a:spLocks noChangeArrowheads="1"/>
          </p:cNvSpPr>
          <p:nvPr/>
        </p:nvSpPr>
        <p:spPr bwMode="auto">
          <a:xfrm>
            <a:off x="0" y="-1"/>
            <a:ext cx="9170665" cy="849875"/>
          </a:xfrm>
          <a:prstGeom prst="rect">
            <a:avLst/>
          </a:prstGeom>
          <a:gradFill rotWithShape="1">
            <a:gsLst>
              <a:gs pos="0">
                <a:srgbClr val="3F788F"/>
              </a:gs>
              <a:gs pos="100000">
                <a:srgbClr val="296699">
                  <a:gamma/>
                  <a:shade val="0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wrap="none" lIns="26085" tIns="13043" rIns="26085" bIns="13043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Rates of Psychiatric Disorders in HEU</a:t>
            </a:r>
            <a:b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Across 3 Follow-up Visits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4366211" y="2417796"/>
            <a:ext cx="2746726" cy="2646345"/>
            <a:chOff x="4893552" y="2983962"/>
            <a:chExt cx="3101445" cy="2052214"/>
          </a:xfrm>
        </p:grpSpPr>
        <p:sp>
          <p:nvSpPr>
            <p:cNvPr id="26" name="Flowchart: Connector 25"/>
            <p:cNvSpPr/>
            <p:nvPr/>
          </p:nvSpPr>
          <p:spPr>
            <a:xfrm>
              <a:off x="4893552" y="2983962"/>
              <a:ext cx="3101445" cy="2052214"/>
            </a:xfrm>
            <a:prstGeom prst="flowChartConnector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4902830" y="3279226"/>
              <a:ext cx="304546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40% diagnosed </a:t>
              </a:r>
            </a:p>
            <a:p>
              <a:pPr algn="ctr"/>
              <a:r>
                <a:rPr lang="en-US" sz="2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at least 1x  with </a:t>
              </a:r>
            </a:p>
            <a:p>
              <a:pPr algn="ctr"/>
              <a:r>
                <a:rPr lang="en-US" sz="2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any anxiety disorder</a:t>
              </a:r>
            </a:p>
          </p:txBody>
        </p:sp>
        <p:sp>
          <p:nvSpPr>
            <p:cNvPr id="29" name="Flowchart: Connector 28"/>
            <p:cNvSpPr/>
            <p:nvPr/>
          </p:nvSpPr>
          <p:spPr>
            <a:xfrm>
              <a:off x="5298953" y="4156880"/>
              <a:ext cx="2348980" cy="660146"/>
            </a:xfrm>
            <a:prstGeom prst="flowChartConnector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5304014" y="4241603"/>
              <a:ext cx="2361487" cy="4659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25% diagnosed</a:t>
              </a:r>
              <a:br>
                <a:rPr lang="en-US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≥ 2x</a:t>
              </a:r>
              <a:endPara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278598" y="4231744"/>
            <a:ext cx="2670346" cy="2599629"/>
            <a:chOff x="4389513" y="4575724"/>
            <a:chExt cx="2815230" cy="1958498"/>
          </a:xfrm>
        </p:grpSpPr>
        <p:grpSp>
          <p:nvGrpSpPr>
            <p:cNvPr id="19" name="Group 18"/>
            <p:cNvGrpSpPr/>
            <p:nvPr/>
          </p:nvGrpSpPr>
          <p:grpSpPr>
            <a:xfrm>
              <a:off x="4389513" y="4575724"/>
              <a:ext cx="2815230" cy="1925322"/>
              <a:chOff x="4389513" y="4575724"/>
              <a:chExt cx="2815230" cy="1925322"/>
            </a:xfrm>
          </p:grpSpPr>
          <p:sp>
            <p:nvSpPr>
              <p:cNvPr id="33" name="Flowchart: Connector 32"/>
              <p:cNvSpPr/>
              <p:nvPr/>
            </p:nvSpPr>
            <p:spPr>
              <a:xfrm>
                <a:off x="4389513" y="4575724"/>
                <a:ext cx="2815230" cy="1925322"/>
              </a:xfrm>
              <a:prstGeom prst="flowChartConnector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noFill/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4445385" y="4961642"/>
                <a:ext cx="2729270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33% diagnosed </a:t>
                </a:r>
              </a:p>
              <a:p>
                <a:pPr algn="ctr"/>
                <a:r>
                  <a:rPr lang="en-US" sz="2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at least 1x with </a:t>
                </a:r>
              </a:p>
              <a:p>
                <a:pPr algn="ctr"/>
                <a:r>
                  <a:rPr lang="en-US" sz="2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any SUD</a:t>
                </a:r>
              </a:p>
            </p:txBody>
          </p:sp>
        </p:grpSp>
        <p:grpSp>
          <p:nvGrpSpPr>
            <p:cNvPr id="18" name="Group 17"/>
            <p:cNvGrpSpPr/>
            <p:nvPr/>
          </p:nvGrpSpPr>
          <p:grpSpPr>
            <a:xfrm>
              <a:off x="4710687" y="5771493"/>
              <a:ext cx="2198666" cy="762729"/>
              <a:chOff x="6378430" y="5782082"/>
              <a:chExt cx="2198666" cy="762729"/>
            </a:xfrm>
          </p:grpSpPr>
          <p:sp>
            <p:nvSpPr>
              <p:cNvPr id="36" name="Flowchart: Connector 35"/>
              <p:cNvSpPr/>
              <p:nvPr/>
            </p:nvSpPr>
            <p:spPr>
              <a:xfrm>
                <a:off x="6429222" y="5782082"/>
                <a:ext cx="1996371" cy="530850"/>
              </a:xfrm>
              <a:prstGeom prst="flowChartConnector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" name="TextBox 2"/>
              <p:cNvSpPr txBox="1"/>
              <p:nvPr/>
            </p:nvSpPr>
            <p:spPr>
              <a:xfrm>
                <a:off x="6378430" y="5849197"/>
                <a:ext cx="2198666" cy="6956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16% diagnosed</a:t>
                </a:r>
                <a:b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u="sng" dirty="0">
                    <a:latin typeface="Arial" panose="020B0604020202020204" pitchFamily="34" charset="0"/>
                    <a:cs typeface="Arial" panose="020B0604020202020204" pitchFamily="34" charset="0"/>
                  </a:rPr>
                  <a:t>&gt;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2x</a:t>
                </a:r>
              </a:p>
              <a:p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04447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0"/>
            <a:ext cx="9176621" cy="869633"/>
          </a:xfrm>
          <a:prstGeom prst="rect">
            <a:avLst/>
          </a:prstGeom>
          <a:gradFill rotWithShape="1">
            <a:gsLst>
              <a:gs pos="0">
                <a:srgbClr val="3F788F"/>
              </a:gs>
              <a:gs pos="100000">
                <a:srgbClr val="296699">
                  <a:gamma/>
                  <a:shade val="0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wrap="none" lIns="26085" tIns="13043" rIns="26085" bIns="13043" anchor="ctr"/>
          <a:lstStyle/>
          <a:p>
            <a:pPr algn="ctr" defTabSz="260747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PHACS: US Findings</a:t>
            </a:r>
          </a:p>
        </p:txBody>
      </p:sp>
      <p:sp>
        <p:nvSpPr>
          <p:cNvPr id="2" name="Rectangle 1"/>
          <p:cNvSpPr/>
          <p:nvPr/>
        </p:nvSpPr>
        <p:spPr>
          <a:xfrm>
            <a:off x="7000407" y="5831174"/>
            <a:ext cx="689547" cy="6745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Image result for map of the united states including P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899" y="1617478"/>
            <a:ext cx="7106144" cy="4492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1471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8.3|3.8|7.4|5.2|3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8.3|3.8|7.4|5.2|3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8.3|3.8|7.4|5.2|3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8.3|3.8|7.4|5.2|3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23774</TotalTime>
  <Words>2236</Words>
  <Application>Microsoft Office PowerPoint</Application>
  <PresentationFormat>On-screen Show (4:3)</PresentationFormat>
  <Paragraphs>491</Paragraphs>
  <Slides>26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MS PGothic</vt:lpstr>
      <vt:lpstr>Arial</vt:lpstr>
      <vt:lpstr>Calibri</vt:lpstr>
      <vt:lpstr>Calibri Light</vt:lpstr>
      <vt:lpstr>Mangal</vt:lpstr>
      <vt:lpstr>Times New Roman</vt:lpstr>
      <vt:lpstr>Wingdings</vt:lpstr>
      <vt:lpstr>Wingdings 2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CASAH: Young Adult Transition Milestones (Ages 18-28 years; Mean= 22 years)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Mellins, Claude</dc:creator>
  <cp:lastModifiedBy>Daphnée Blanc</cp:lastModifiedBy>
  <cp:revision>503</cp:revision>
  <dcterms:created xsi:type="dcterms:W3CDTF">2018-06-13T19:31:09Z</dcterms:created>
  <dcterms:modified xsi:type="dcterms:W3CDTF">2018-07-21T08:23:40Z</dcterms:modified>
</cp:coreProperties>
</file>